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0" r:id="rId10"/>
    <p:sldId id="261" r:id="rId11"/>
    <p:sldId id="262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94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10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1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70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9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09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9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631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21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1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863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298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3923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164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067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61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47034-EAA2-4A9B-A771-457F98A3AD76}" type="datetimeFigureOut">
              <a:rPr lang="en-GB" smtClean="0"/>
              <a:t>26/06/2023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A2F6C7D-0269-48DE-918B-24CE67043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33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9774B-FBE5-CB4E-03E5-DE038F79C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Using Multiple Choice Questions as a tool for Active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479E80-7F09-1BD8-EF06-D81DF9ED16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Matthew Downie</a:t>
            </a:r>
          </a:p>
        </p:txBody>
      </p:sp>
    </p:spTree>
    <p:extLst>
      <p:ext uri="{BB962C8B-B14F-4D97-AF65-F5344CB8AC3E}">
        <p14:creationId xmlns:p14="http://schemas.microsoft.com/office/powerpoint/2010/main" val="4164663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7C20E-8CC1-B5B9-34E9-9F1798F42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067C9-82F4-026E-4EA5-6A9CB4EC4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MCQs are currently used</a:t>
            </a:r>
          </a:p>
          <a:p>
            <a:r>
              <a:rPr lang="en-GB" dirty="0"/>
              <a:t>Cognitive demands</a:t>
            </a:r>
          </a:p>
          <a:p>
            <a:r>
              <a:rPr lang="en-GB" dirty="0" err="1"/>
              <a:t>PeerWise</a:t>
            </a:r>
            <a:endParaRPr lang="en-GB" dirty="0"/>
          </a:p>
          <a:p>
            <a:r>
              <a:rPr lang="en-GB" dirty="0"/>
              <a:t>Case study findings</a:t>
            </a:r>
          </a:p>
        </p:txBody>
      </p:sp>
    </p:spTree>
    <p:extLst>
      <p:ext uri="{BB962C8B-B14F-4D97-AF65-F5344CB8AC3E}">
        <p14:creationId xmlns:p14="http://schemas.microsoft.com/office/powerpoint/2010/main" val="41596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D345-9563-366D-A1EA-B298F853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MCQs are currently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B3380-EE59-A4A4-A241-91A7A9510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Formative assessment – </a:t>
            </a:r>
            <a:r>
              <a:rPr lang="en-GB" dirty="0" err="1"/>
              <a:t>AfL</a:t>
            </a:r>
            <a:endParaRPr lang="en-GB" dirty="0"/>
          </a:p>
          <a:p>
            <a:pPr lvl="1"/>
            <a:r>
              <a:rPr lang="en-GB" dirty="0"/>
              <a:t>Socrative/Kahoot/Quizlet</a:t>
            </a:r>
          </a:p>
          <a:p>
            <a:pPr lvl="1"/>
            <a:r>
              <a:rPr lang="en-GB" dirty="0"/>
              <a:t>Quick snapshot</a:t>
            </a:r>
          </a:p>
          <a:p>
            <a:pPr lvl="1"/>
            <a:r>
              <a:rPr lang="en-GB" dirty="0"/>
              <a:t>Reinforce concepts</a:t>
            </a:r>
          </a:p>
          <a:p>
            <a:r>
              <a:rPr lang="en-GB" dirty="0"/>
              <a:t>Summative assessment</a:t>
            </a:r>
          </a:p>
          <a:p>
            <a:pPr lvl="1"/>
            <a:r>
              <a:rPr lang="en-GB" dirty="0"/>
              <a:t>End-of-module examinations</a:t>
            </a:r>
          </a:p>
        </p:txBody>
      </p:sp>
    </p:spTree>
    <p:extLst>
      <p:ext uri="{BB962C8B-B14F-4D97-AF65-F5344CB8AC3E}">
        <p14:creationId xmlns:p14="http://schemas.microsoft.com/office/powerpoint/2010/main" val="208378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393E-7153-0544-67D4-B4D8D8F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demands – Bloom’s taxonomy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A7DEE-6C71-8668-78EE-EA3D4B28A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Answering MCQs focuses on recall</a:t>
            </a:r>
          </a:p>
          <a:p>
            <a:r>
              <a:rPr lang="en-GB" dirty="0"/>
              <a:t>Typically, can only reach max. level of application</a:t>
            </a:r>
          </a:p>
          <a:p>
            <a:r>
              <a:rPr lang="en-GB" dirty="0"/>
              <a:t>Low demand – the answer is already given!</a:t>
            </a:r>
          </a:p>
          <a:p>
            <a:r>
              <a:rPr lang="en-GB" dirty="0"/>
              <a:t>‘easy’ questions</a:t>
            </a:r>
          </a:p>
        </p:txBody>
      </p:sp>
      <p:pic>
        <p:nvPicPr>
          <p:cNvPr id="1026" name="Picture 2" descr="Image result for Bloom's Taxonomy. Size: 174 x 185. Source: kodosurvey.com">
            <a:extLst>
              <a:ext uri="{FF2B5EF4-FFF2-40B4-BE49-F238E27FC236}">
                <a16:creationId xmlns:a16="http://schemas.microsoft.com/office/drawing/2014/main" id="{AC6DF51A-339B-708B-0B97-BDB0C0CBE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452" y="1378422"/>
            <a:ext cx="4572233" cy="48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21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393E-7153-0544-67D4-B4D8D8F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demands – Bloom’s taxonomy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A7DEE-6C71-8668-78EE-EA3D4B28A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What skills do we want our students to develop?</a:t>
            </a:r>
          </a:p>
          <a:p>
            <a:r>
              <a:rPr lang="en-GB" dirty="0"/>
              <a:t>How can MCQs allow us to aid this development?</a:t>
            </a:r>
          </a:p>
          <a:p>
            <a:r>
              <a:rPr lang="en-GB" dirty="0"/>
              <a:t>Answer = get the students to write MCQs</a:t>
            </a:r>
          </a:p>
        </p:txBody>
      </p:sp>
      <p:pic>
        <p:nvPicPr>
          <p:cNvPr id="1026" name="Picture 2" descr="Image result for Bloom's Taxonomy. Size: 174 x 185. Source: kodosurvey.com">
            <a:extLst>
              <a:ext uri="{FF2B5EF4-FFF2-40B4-BE49-F238E27FC236}">
                <a16:creationId xmlns:a16="http://schemas.microsoft.com/office/drawing/2014/main" id="{AC6DF51A-339B-708B-0B97-BDB0C0CBE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378" y="1378422"/>
            <a:ext cx="4572233" cy="48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14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393E-7153-0544-67D4-B4D8D8F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demands – Bloom’s taxonomy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A7DEE-6C71-8668-78EE-EA3D4B28A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To write a MCQ, one must break a problem down into an appropriate format</a:t>
            </a:r>
          </a:p>
          <a:p>
            <a:r>
              <a:rPr lang="en-GB" dirty="0"/>
              <a:t>Correlates with the analysis level</a:t>
            </a:r>
          </a:p>
        </p:txBody>
      </p:sp>
      <p:pic>
        <p:nvPicPr>
          <p:cNvPr id="1026" name="Picture 2" descr="Image result for Bloom's Taxonomy. Size: 174 x 185. Source: kodosurvey.com">
            <a:extLst>
              <a:ext uri="{FF2B5EF4-FFF2-40B4-BE49-F238E27FC236}">
                <a16:creationId xmlns:a16="http://schemas.microsoft.com/office/drawing/2014/main" id="{AC6DF51A-339B-708B-0B97-BDB0C0CBE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1378422"/>
            <a:ext cx="4572233" cy="48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69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393E-7153-0544-67D4-B4D8D8F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demands – Bloom’s taxonomy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A7DEE-6C71-8668-78EE-EA3D4B28A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The correct answer must be identified as well as plausible distractors</a:t>
            </a:r>
          </a:p>
          <a:p>
            <a:r>
              <a:rPr lang="en-GB" dirty="0"/>
              <a:t>This must all be drawn into the appropriate format</a:t>
            </a:r>
          </a:p>
          <a:p>
            <a:r>
              <a:rPr lang="en-GB" dirty="0"/>
              <a:t>Correlates with the synthesis level</a:t>
            </a:r>
          </a:p>
        </p:txBody>
      </p:sp>
      <p:pic>
        <p:nvPicPr>
          <p:cNvPr id="1026" name="Picture 2" descr="Image result for Bloom's Taxonomy. Size: 174 x 185. Source: kodosurvey.com">
            <a:extLst>
              <a:ext uri="{FF2B5EF4-FFF2-40B4-BE49-F238E27FC236}">
                <a16:creationId xmlns:a16="http://schemas.microsoft.com/office/drawing/2014/main" id="{AC6DF51A-339B-708B-0B97-BDB0C0CBE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378" y="1378422"/>
            <a:ext cx="4572233" cy="48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56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393E-7153-0544-67D4-B4D8D8F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Cognitive demands – Bloom’s taxonomy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A7DEE-6C71-8668-78EE-EA3D4B28A8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Having a complete MCQ is all well and good – but </a:t>
            </a:r>
            <a:r>
              <a:rPr lang="en-GB" i="1" dirty="0"/>
              <a:t>why</a:t>
            </a:r>
            <a:r>
              <a:rPr lang="en-GB" dirty="0"/>
              <a:t> is the chosen answer correct?</a:t>
            </a:r>
          </a:p>
          <a:p>
            <a:r>
              <a:rPr lang="en-GB" dirty="0"/>
              <a:t>Producing an explanation for the correct answer </a:t>
            </a:r>
            <a:r>
              <a:rPr lang="en-GB" i="1" dirty="0"/>
              <a:t>as well as</a:t>
            </a:r>
            <a:r>
              <a:rPr lang="en-GB" dirty="0"/>
              <a:t> why the distractors are incorrect</a:t>
            </a:r>
          </a:p>
          <a:p>
            <a:r>
              <a:rPr lang="en-GB" dirty="0"/>
              <a:t>Correlates with the Evaluation level</a:t>
            </a:r>
          </a:p>
          <a:p>
            <a:r>
              <a:rPr lang="en-GB" dirty="0"/>
              <a:t>This is the most valuable part of writing MCQs</a:t>
            </a:r>
          </a:p>
        </p:txBody>
      </p:sp>
      <p:pic>
        <p:nvPicPr>
          <p:cNvPr id="1026" name="Picture 2" descr="Image result for Bloom's Taxonomy. Size: 174 x 185. Source: kodosurvey.com">
            <a:extLst>
              <a:ext uri="{FF2B5EF4-FFF2-40B4-BE49-F238E27FC236}">
                <a16:creationId xmlns:a16="http://schemas.microsoft.com/office/drawing/2014/main" id="{AC6DF51A-339B-708B-0B97-BDB0C0CBEB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1378422"/>
            <a:ext cx="4572233" cy="485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1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6A267-1807-4D27-C7BC-A04C15EA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Issues with writing MCQs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C9B69-A385-6598-138A-A68EE257E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Writing e.g. 40 MCQs for a 1 hour exam</a:t>
            </a:r>
          </a:p>
          <a:p>
            <a:pPr lvl="1"/>
            <a:r>
              <a:rPr lang="en-GB" dirty="0"/>
              <a:t>More time spent writing the questions than is spent answering them</a:t>
            </a:r>
          </a:p>
          <a:p>
            <a:pPr lvl="1"/>
            <a:r>
              <a:rPr lang="en-GB" dirty="0"/>
              <a:t>Some of the time is spent reviewing the questions</a:t>
            </a:r>
          </a:p>
          <a:p>
            <a:pPr lvl="2"/>
            <a:r>
              <a:rPr lang="en-GB" dirty="0"/>
              <a:t>Validity</a:t>
            </a:r>
          </a:p>
          <a:p>
            <a:pPr lvl="2"/>
            <a:r>
              <a:rPr lang="en-GB" dirty="0"/>
              <a:t>Clarity</a:t>
            </a:r>
          </a:p>
          <a:p>
            <a:r>
              <a:rPr lang="en-GB" dirty="0"/>
              <a:t>For a class of 30 students, each producing 3 questions:</a:t>
            </a:r>
          </a:p>
          <a:p>
            <a:pPr lvl="1"/>
            <a:r>
              <a:rPr lang="en-GB" dirty="0"/>
              <a:t>90 questions to review</a:t>
            </a:r>
          </a:p>
          <a:p>
            <a:pPr lvl="2"/>
            <a:r>
              <a:rPr lang="en-GB" dirty="0"/>
              <a:t>Content covered</a:t>
            </a:r>
          </a:p>
          <a:p>
            <a:pPr lvl="2"/>
            <a:r>
              <a:rPr lang="en-GB" dirty="0"/>
              <a:t>Level of understanding correlates with number of questions</a:t>
            </a:r>
          </a:p>
          <a:p>
            <a:r>
              <a:rPr lang="en-GB" dirty="0"/>
              <a:t>Need a quicker way to review</a:t>
            </a:r>
          </a:p>
        </p:txBody>
      </p:sp>
    </p:spTree>
    <p:extLst>
      <p:ext uri="{BB962C8B-B14F-4D97-AF65-F5344CB8AC3E}">
        <p14:creationId xmlns:p14="http://schemas.microsoft.com/office/powerpoint/2010/main" val="425505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C3C33-C30C-C415-E9B6-EF13F8FB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PeerWise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4DAEE-B39C-066A-8E9C-A90116737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Developed in 2008 at University of Auckland, NZ by Dr Paul Denny</a:t>
            </a:r>
          </a:p>
          <a:p>
            <a:r>
              <a:rPr lang="en-GB" dirty="0"/>
              <a:t>MCQ forum</a:t>
            </a:r>
          </a:p>
          <a:p>
            <a:pPr lvl="1"/>
            <a:r>
              <a:rPr lang="en-GB" dirty="0"/>
              <a:t>Students enrolled on specific course(s)</a:t>
            </a:r>
          </a:p>
          <a:p>
            <a:pPr lvl="1"/>
            <a:r>
              <a:rPr lang="en-GB" dirty="0"/>
              <a:t>Students write MCQs including question, answers and explanation</a:t>
            </a:r>
          </a:p>
          <a:p>
            <a:pPr lvl="1"/>
            <a:r>
              <a:rPr lang="en-GB" dirty="0"/>
              <a:t>MCQs can include videos and pictures, not just text</a:t>
            </a:r>
          </a:p>
          <a:p>
            <a:pPr lvl="1"/>
            <a:r>
              <a:rPr lang="en-GB" dirty="0"/>
              <a:t>Students can answer each other's questions and rate them</a:t>
            </a:r>
          </a:p>
          <a:p>
            <a:pPr lvl="1"/>
            <a:r>
              <a:rPr lang="en-GB" dirty="0"/>
              <a:t>‘tags’ can be added to aid revision/links to content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899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6F083-6821-C3F3-BFFA-B40605864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PeerWise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BFAF-254D-3424-A4CF-6D48E4F6D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Tags allow quick review of understanding</a:t>
            </a:r>
          </a:p>
          <a:p>
            <a:r>
              <a:rPr lang="en-GB" dirty="0"/>
              <a:t>Question ratings allow identification of strong/weak questions</a:t>
            </a:r>
          </a:p>
          <a:p>
            <a:pPr lvl="1"/>
            <a:r>
              <a:rPr lang="en-GB" dirty="0"/>
              <a:t>Strong questions could be used in assessments</a:t>
            </a:r>
          </a:p>
          <a:p>
            <a:r>
              <a:rPr lang="en-GB" dirty="0"/>
              <a:t>Majority of research performed at University level</a:t>
            </a:r>
          </a:p>
          <a:p>
            <a:pPr lvl="1"/>
            <a:r>
              <a:rPr lang="en-GB" dirty="0"/>
              <a:t>Consistent finding – greater engagement correlates with greater attainment</a:t>
            </a:r>
          </a:p>
        </p:txBody>
      </p:sp>
    </p:spTree>
    <p:extLst>
      <p:ext uri="{BB962C8B-B14F-4D97-AF65-F5344CB8AC3E}">
        <p14:creationId xmlns:p14="http://schemas.microsoft.com/office/powerpoint/2010/main" val="133243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5A96-AFAE-6A38-1248-FC29515A6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978D2-80E0-C377-0C06-AE4FB541B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Students completing Chemistry II at DMUIC (April – June 2023) given access to </a:t>
            </a:r>
            <a:r>
              <a:rPr lang="en-GB" dirty="0" err="1"/>
              <a:t>PeerWise</a:t>
            </a:r>
            <a:endParaRPr lang="en-GB" dirty="0"/>
          </a:p>
          <a:p>
            <a:r>
              <a:rPr lang="en-GB" dirty="0"/>
              <a:t>153 students enrolled, 27 logged in</a:t>
            </a:r>
          </a:p>
          <a:p>
            <a:r>
              <a:rPr lang="en-GB" dirty="0"/>
              <a:t>2 example questions uploaded prior to access being granted</a:t>
            </a:r>
          </a:p>
          <a:p>
            <a:r>
              <a:rPr lang="en-GB" dirty="0"/>
              <a:t>No additional questions produced</a:t>
            </a:r>
          </a:p>
          <a:p>
            <a:r>
              <a:rPr lang="en-GB" dirty="0"/>
              <a:t>Use of </a:t>
            </a:r>
            <a:r>
              <a:rPr lang="en-GB" dirty="0" err="1"/>
              <a:t>PeerWise</a:t>
            </a:r>
            <a:r>
              <a:rPr lang="en-GB" dirty="0"/>
              <a:t> did not contribute to final percentage grade – dependent on individual efforts</a:t>
            </a:r>
          </a:p>
          <a:p>
            <a:r>
              <a:rPr lang="en-GB" dirty="0"/>
              <a:t>Poor engagement observed</a:t>
            </a:r>
          </a:p>
          <a:p>
            <a:r>
              <a:rPr lang="en-GB" dirty="0"/>
              <a:t>Research groups found having </a:t>
            </a:r>
            <a:r>
              <a:rPr lang="en-GB" dirty="0" err="1"/>
              <a:t>PeerWise</a:t>
            </a:r>
            <a:r>
              <a:rPr lang="en-GB" dirty="0"/>
              <a:t> contribute to final grade encouraged greater engagement</a:t>
            </a:r>
          </a:p>
        </p:txBody>
      </p:sp>
    </p:spTree>
    <p:extLst>
      <p:ext uri="{BB962C8B-B14F-4D97-AF65-F5344CB8AC3E}">
        <p14:creationId xmlns:p14="http://schemas.microsoft.com/office/powerpoint/2010/main" val="421438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CAAA-12E1-BB31-7DD4-D6B63DC8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326CA-2524-0943-6BE6-F5A612B49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Almost 100% attempts on one question were incorrect</a:t>
            </a:r>
          </a:p>
          <a:p>
            <a:r>
              <a:rPr lang="en-GB" dirty="0"/>
              <a:t>Allowed identification of flaw in how one concept was taught </a:t>
            </a:r>
            <a:r>
              <a:rPr lang="en-GB" dirty="0" err="1"/>
              <a:t>e.g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Concept only taught A </a:t>
            </a:r>
            <a:r>
              <a:rPr lang="en-GB" dirty="0">
                <a:sym typeface="Wingdings" panose="05000000000000000000" pitchFamily="2" charset="2"/>
              </a:rPr>
              <a:t> B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Questions asked B  A</a:t>
            </a:r>
          </a:p>
          <a:p>
            <a:pPr lvl="1"/>
            <a:r>
              <a:rPr lang="en-GB" dirty="0"/>
              <a:t>Students seemed to ‘rewrite’ question to A </a:t>
            </a:r>
            <a:r>
              <a:rPr lang="en-GB" dirty="0">
                <a:sym typeface="Wingdings" panose="05000000000000000000" pitchFamily="2" charset="2"/>
              </a:rPr>
              <a:t> 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491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510</Words>
  <Application>Microsoft Office PowerPoint</Application>
  <PresentationFormat>Widescreen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Wisp</vt:lpstr>
      <vt:lpstr>Using Multiple Choice Questions as a tool for Active Learning</vt:lpstr>
      <vt:lpstr>Overview</vt:lpstr>
      <vt:lpstr>How MCQs are currently used</vt:lpstr>
      <vt:lpstr>Cognitive demands – Bloom’s taxonomy</vt:lpstr>
      <vt:lpstr>Cognitive demands – Bloom’s taxonomy</vt:lpstr>
      <vt:lpstr>Cognitive demands – Bloom’s taxonomy</vt:lpstr>
      <vt:lpstr>Cognitive demands – Bloom’s taxonomy</vt:lpstr>
      <vt:lpstr>Cognitive demands – Bloom’s taxonomy</vt:lpstr>
      <vt:lpstr>Issues with writing MCQs</vt:lpstr>
      <vt:lpstr>PeerWise</vt:lpstr>
      <vt:lpstr>PeerWise</vt:lpstr>
      <vt:lpstr>Case study links</vt:lpstr>
      <vt:lpstr>Case study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Multiple Choice Questions as a tool for Active Learning</dc:title>
  <dc:creator>Matthew Downie</dc:creator>
  <cp:lastModifiedBy>Matthew Downie</cp:lastModifiedBy>
  <cp:revision>2</cp:revision>
  <dcterms:created xsi:type="dcterms:W3CDTF">2023-06-22T12:10:55Z</dcterms:created>
  <dcterms:modified xsi:type="dcterms:W3CDTF">2023-06-26T09:57:55Z</dcterms:modified>
</cp:coreProperties>
</file>