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 id="2147483767" r:id="rId2"/>
  </p:sldMasterIdLst>
  <p:sldIdLst>
    <p:sldId id="319" r:id="rId3"/>
    <p:sldId id="329" r:id="rId4"/>
    <p:sldId id="325" r:id="rId5"/>
    <p:sldId id="288" r:id="rId6"/>
    <p:sldId id="309" r:id="rId7"/>
    <p:sldId id="297" r:id="rId8"/>
    <p:sldId id="298" r:id="rId9"/>
    <p:sldId id="322" r:id="rId10"/>
    <p:sldId id="271" r:id="rId11"/>
    <p:sldId id="300" r:id="rId12"/>
    <p:sldId id="301" r:id="rId13"/>
    <p:sldId id="310" r:id="rId14"/>
    <p:sldId id="311" r:id="rId15"/>
    <p:sldId id="312" r:id="rId16"/>
    <p:sldId id="315" r:id="rId17"/>
    <p:sldId id="323" r:id="rId18"/>
    <p:sldId id="328" r:id="rId19"/>
    <p:sldId id="305" r:id="rId20"/>
    <p:sldId id="326" r:id="rId21"/>
    <p:sldId id="327" r:id="rId22"/>
    <p:sldId id="306" r:id="rId23"/>
    <p:sldId id="307" r:id="rId24"/>
    <p:sldId id="324" r:id="rId25"/>
    <p:sldId id="330" r:id="rId26"/>
    <p:sldId id="331"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DD0A4A-2604-4C0E-879D-8D551E148183}" v="453" dt="2023-06-28T16:45:39.080"/>
    <p1510:client id="{ECF221BF-9617-FC48-9370-96CA1D10F8A2}" v="759" dt="2023-06-28T16:01:30.4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723"/>
    <p:restoredTop sz="94650"/>
  </p:normalViewPr>
  <p:slideViewPr>
    <p:cSldViewPr snapToGrid="0">
      <p:cViewPr varScale="1">
        <p:scale>
          <a:sx n="104" d="100"/>
          <a:sy n="104" d="100"/>
        </p:scale>
        <p:origin x="138" y="30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heme" Target="theme/theme1.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Cashman" userId="216994bf663492ae" providerId="LiveId" clId="{ECF221BF-9617-FC48-9370-96CA1D10F8A2}"/>
    <pc:docChg chg="undo custSel delSld modSld sldOrd">
      <pc:chgData name="Richard Cashman" userId="216994bf663492ae" providerId="LiveId" clId="{ECF221BF-9617-FC48-9370-96CA1D10F8A2}" dt="2023-06-28T16:15:00.026" v="2485" actId="20577"/>
      <pc:docMkLst>
        <pc:docMk/>
      </pc:docMkLst>
      <pc:sldChg chg="modSp mod">
        <pc:chgData name="Richard Cashman" userId="216994bf663492ae" providerId="LiveId" clId="{ECF221BF-9617-FC48-9370-96CA1D10F8A2}" dt="2023-06-28T16:04:21.195" v="2474" actId="20577"/>
        <pc:sldMkLst>
          <pc:docMk/>
          <pc:sldMk cId="4023182982" sldId="288"/>
        </pc:sldMkLst>
        <pc:spChg chg="mod">
          <ac:chgData name="Richard Cashman" userId="216994bf663492ae" providerId="LiveId" clId="{ECF221BF-9617-FC48-9370-96CA1D10F8A2}" dt="2023-06-28T16:04:21.195" v="2474" actId="20577"/>
          <ac:spMkLst>
            <pc:docMk/>
            <pc:sldMk cId="4023182982" sldId="288"/>
            <ac:spMk id="3" creationId="{533BE611-7A63-E5B7-B516-E734D7158467}"/>
          </ac:spMkLst>
        </pc:spChg>
      </pc:sldChg>
      <pc:sldChg chg="delSp mod delAnim">
        <pc:chgData name="Richard Cashman" userId="216994bf663492ae" providerId="LiveId" clId="{ECF221BF-9617-FC48-9370-96CA1D10F8A2}" dt="2023-06-28T15:35:10.683" v="2087" actId="478"/>
        <pc:sldMkLst>
          <pc:docMk/>
          <pc:sldMk cId="1858396242" sldId="300"/>
        </pc:sldMkLst>
        <pc:spChg chg="del">
          <ac:chgData name="Richard Cashman" userId="216994bf663492ae" providerId="LiveId" clId="{ECF221BF-9617-FC48-9370-96CA1D10F8A2}" dt="2023-06-28T15:35:10.683" v="2087" actId="478"/>
          <ac:spMkLst>
            <pc:docMk/>
            <pc:sldMk cId="1858396242" sldId="300"/>
            <ac:spMk id="5" creationId="{F23A1E11-162D-4598-D2E0-6F9836D16416}"/>
          </ac:spMkLst>
        </pc:spChg>
      </pc:sldChg>
      <pc:sldChg chg="modSp del mod">
        <pc:chgData name="Richard Cashman" userId="216994bf663492ae" providerId="LiveId" clId="{ECF221BF-9617-FC48-9370-96CA1D10F8A2}" dt="2023-06-28T15:10:27.288" v="1577" actId="2696"/>
        <pc:sldMkLst>
          <pc:docMk/>
          <pc:sldMk cId="2463930858" sldId="303"/>
        </pc:sldMkLst>
        <pc:spChg chg="mod">
          <ac:chgData name="Richard Cashman" userId="216994bf663492ae" providerId="LiveId" clId="{ECF221BF-9617-FC48-9370-96CA1D10F8A2}" dt="2023-06-28T10:05:52.272" v="340" actId="20577"/>
          <ac:spMkLst>
            <pc:docMk/>
            <pc:sldMk cId="2463930858" sldId="303"/>
            <ac:spMk id="2" creationId="{194360E2-4D08-4898-A83F-AD948ED7677D}"/>
          </ac:spMkLst>
        </pc:spChg>
      </pc:sldChg>
      <pc:sldChg chg="delSp modSp del mod delAnim">
        <pc:chgData name="Richard Cashman" userId="216994bf663492ae" providerId="LiveId" clId="{ECF221BF-9617-FC48-9370-96CA1D10F8A2}" dt="2023-06-28T15:10:22.827" v="1575" actId="2696"/>
        <pc:sldMkLst>
          <pc:docMk/>
          <pc:sldMk cId="2421546997" sldId="304"/>
        </pc:sldMkLst>
        <pc:spChg chg="mod">
          <ac:chgData name="Richard Cashman" userId="216994bf663492ae" providerId="LiveId" clId="{ECF221BF-9617-FC48-9370-96CA1D10F8A2}" dt="2023-06-28T10:05:36.121" v="328" actId="20577"/>
          <ac:spMkLst>
            <pc:docMk/>
            <pc:sldMk cId="2421546997" sldId="304"/>
            <ac:spMk id="2" creationId="{9739C6E5-D161-DD2C-5723-8E18D75F4C95}"/>
          </ac:spMkLst>
        </pc:spChg>
        <pc:spChg chg="del">
          <ac:chgData name="Richard Cashman" userId="216994bf663492ae" providerId="LiveId" clId="{ECF221BF-9617-FC48-9370-96CA1D10F8A2}" dt="2023-06-28T14:45:44.092" v="1163" actId="21"/>
          <ac:spMkLst>
            <pc:docMk/>
            <pc:sldMk cId="2421546997" sldId="304"/>
            <ac:spMk id="8" creationId="{0E1CBF92-41B8-11BD-32B4-CCA274AC410C}"/>
          </ac:spMkLst>
        </pc:spChg>
      </pc:sldChg>
      <pc:sldChg chg="modSp mod">
        <pc:chgData name="Richard Cashman" userId="216994bf663492ae" providerId="LiveId" clId="{ECF221BF-9617-FC48-9370-96CA1D10F8A2}" dt="2023-06-28T15:26:27.487" v="1922" actId="14100"/>
        <pc:sldMkLst>
          <pc:docMk/>
          <pc:sldMk cId="1954717958" sldId="305"/>
        </pc:sldMkLst>
        <pc:spChg chg="mod">
          <ac:chgData name="Richard Cashman" userId="216994bf663492ae" providerId="LiveId" clId="{ECF221BF-9617-FC48-9370-96CA1D10F8A2}" dt="2023-06-28T15:26:27.487" v="1922" actId="14100"/>
          <ac:spMkLst>
            <pc:docMk/>
            <pc:sldMk cId="1954717958" sldId="305"/>
            <ac:spMk id="3" creationId="{A88AE835-38A9-C355-7E0F-6738F68E4D4D}"/>
          </ac:spMkLst>
        </pc:spChg>
      </pc:sldChg>
      <pc:sldChg chg="modSp mod modAnim">
        <pc:chgData name="Richard Cashman" userId="216994bf663492ae" providerId="LiveId" clId="{ECF221BF-9617-FC48-9370-96CA1D10F8A2}" dt="2023-06-28T15:56:37.950" v="2461" actId="20577"/>
        <pc:sldMkLst>
          <pc:docMk/>
          <pc:sldMk cId="3740069937" sldId="306"/>
        </pc:sldMkLst>
        <pc:spChg chg="mod">
          <ac:chgData name="Richard Cashman" userId="216994bf663492ae" providerId="LiveId" clId="{ECF221BF-9617-FC48-9370-96CA1D10F8A2}" dt="2023-06-28T15:56:37.950" v="2461" actId="20577"/>
          <ac:spMkLst>
            <pc:docMk/>
            <pc:sldMk cId="3740069937" sldId="306"/>
            <ac:spMk id="3" creationId="{53DDE6BA-8D25-A008-B635-D82617F0AF11}"/>
          </ac:spMkLst>
        </pc:spChg>
      </pc:sldChg>
      <pc:sldChg chg="modSp mod">
        <pc:chgData name="Richard Cashman" userId="216994bf663492ae" providerId="LiveId" clId="{ECF221BF-9617-FC48-9370-96CA1D10F8A2}" dt="2023-06-28T15:53:26.246" v="2143" actId="20577"/>
        <pc:sldMkLst>
          <pc:docMk/>
          <pc:sldMk cId="3047824202" sldId="307"/>
        </pc:sldMkLst>
        <pc:spChg chg="mod">
          <ac:chgData name="Richard Cashman" userId="216994bf663492ae" providerId="LiveId" clId="{ECF221BF-9617-FC48-9370-96CA1D10F8A2}" dt="2023-06-28T15:53:26.246" v="2143" actId="20577"/>
          <ac:spMkLst>
            <pc:docMk/>
            <pc:sldMk cId="3047824202" sldId="307"/>
            <ac:spMk id="3" creationId="{E1FB868D-746B-D313-F0D2-6F529CBAD96E}"/>
          </ac:spMkLst>
        </pc:spChg>
      </pc:sldChg>
      <pc:sldChg chg="modSp mod">
        <pc:chgData name="Richard Cashman" userId="216994bf663492ae" providerId="LiveId" clId="{ECF221BF-9617-FC48-9370-96CA1D10F8A2}" dt="2023-06-28T15:15:04.202" v="1595" actId="20577"/>
        <pc:sldMkLst>
          <pc:docMk/>
          <pc:sldMk cId="1268041165" sldId="310"/>
        </pc:sldMkLst>
        <pc:spChg chg="mod">
          <ac:chgData name="Richard Cashman" userId="216994bf663492ae" providerId="LiveId" clId="{ECF221BF-9617-FC48-9370-96CA1D10F8A2}" dt="2023-06-28T15:15:04.202" v="1595" actId="20577"/>
          <ac:spMkLst>
            <pc:docMk/>
            <pc:sldMk cId="1268041165" sldId="310"/>
            <ac:spMk id="3" creationId="{7FDD2302-99D9-D01D-BB68-9B3C9379D95C}"/>
          </ac:spMkLst>
        </pc:spChg>
      </pc:sldChg>
      <pc:sldChg chg="addSp delSp modSp mod delAnim modAnim">
        <pc:chgData name="Richard Cashman" userId="216994bf663492ae" providerId="LiveId" clId="{ECF221BF-9617-FC48-9370-96CA1D10F8A2}" dt="2023-06-28T15:31:20.471" v="2086" actId="1036"/>
        <pc:sldMkLst>
          <pc:docMk/>
          <pc:sldMk cId="2937045477" sldId="315"/>
        </pc:sldMkLst>
        <pc:spChg chg="add del mod">
          <ac:chgData name="Richard Cashman" userId="216994bf663492ae" providerId="LiveId" clId="{ECF221BF-9617-FC48-9370-96CA1D10F8A2}" dt="2023-06-28T15:30:15.893" v="2036" actId="21"/>
          <ac:spMkLst>
            <pc:docMk/>
            <pc:sldMk cId="2937045477" sldId="315"/>
            <ac:spMk id="12" creationId="{DAEFE25B-0936-FAF0-0E92-CFBE0BB6E8C7}"/>
          </ac:spMkLst>
        </pc:spChg>
        <pc:picChg chg="mod">
          <ac:chgData name="Richard Cashman" userId="216994bf663492ae" providerId="LiveId" clId="{ECF221BF-9617-FC48-9370-96CA1D10F8A2}" dt="2023-06-28T15:31:20.471" v="2086" actId="1036"/>
          <ac:picMkLst>
            <pc:docMk/>
            <pc:sldMk cId="2937045477" sldId="315"/>
            <ac:picMk id="7" creationId="{11FA8EB6-B781-6A45-0AFA-795D989B6F81}"/>
          </ac:picMkLst>
        </pc:picChg>
        <pc:picChg chg="mod">
          <ac:chgData name="Richard Cashman" userId="216994bf663492ae" providerId="LiveId" clId="{ECF221BF-9617-FC48-9370-96CA1D10F8A2}" dt="2023-06-28T15:31:20.471" v="2086" actId="1036"/>
          <ac:picMkLst>
            <pc:docMk/>
            <pc:sldMk cId="2937045477" sldId="315"/>
            <ac:picMk id="11" creationId="{6FA0DF83-D034-869C-80A2-465279A49052}"/>
          </ac:picMkLst>
        </pc:picChg>
        <pc:picChg chg="mod">
          <ac:chgData name="Richard Cashman" userId="216994bf663492ae" providerId="LiveId" clId="{ECF221BF-9617-FC48-9370-96CA1D10F8A2}" dt="2023-06-28T15:31:20.471" v="2086" actId="1036"/>
          <ac:picMkLst>
            <pc:docMk/>
            <pc:sldMk cId="2937045477" sldId="315"/>
            <ac:picMk id="13" creationId="{830CC47C-1F4D-0A74-71F6-5197DD51C409}"/>
          </ac:picMkLst>
        </pc:picChg>
      </pc:sldChg>
      <pc:sldChg chg="modSp del mod">
        <pc:chgData name="Richard Cashman" userId="216994bf663492ae" providerId="LiveId" clId="{ECF221BF-9617-FC48-9370-96CA1D10F8A2}" dt="2023-06-28T15:10:24.697" v="1576" actId="2696"/>
        <pc:sldMkLst>
          <pc:docMk/>
          <pc:sldMk cId="1447221829" sldId="317"/>
        </pc:sldMkLst>
        <pc:spChg chg="mod">
          <ac:chgData name="Richard Cashman" userId="216994bf663492ae" providerId="LiveId" clId="{ECF221BF-9617-FC48-9370-96CA1D10F8A2}" dt="2023-06-28T10:51:27.258" v="626" actId="20577"/>
          <ac:spMkLst>
            <pc:docMk/>
            <pc:sldMk cId="1447221829" sldId="317"/>
            <ac:spMk id="2" creationId="{194360E2-4D08-4898-A83F-AD948ED7677D}"/>
          </ac:spMkLst>
        </pc:spChg>
      </pc:sldChg>
      <pc:sldChg chg="addSp modSp mod modAnim">
        <pc:chgData name="Richard Cashman" userId="216994bf663492ae" providerId="LiveId" clId="{ECF221BF-9617-FC48-9370-96CA1D10F8A2}" dt="2023-06-28T16:15:00.026" v="2485" actId="20577"/>
        <pc:sldMkLst>
          <pc:docMk/>
          <pc:sldMk cId="1302366690" sldId="323"/>
        </pc:sldMkLst>
        <pc:spChg chg="mod">
          <ac:chgData name="Richard Cashman" userId="216994bf663492ae" providerId="LiveId" clId="{ECF221BF-9617-FC48-9370-96CA1D10F8A2}" dt="2023-06-28T16:15:00.026" v="2485" actId="20577"/>
          <ac:spMkLst>
            <pc:docMk/>
            <pc:sldMk cId="1302366690" sldId="323"/>
            <ac:spMk id="3" creationId="{74F77811-AA6E-98E5-B6CA-0DA619F37756}"/>
          </ac:spMkLst>
        </pc:spChg>
        <pc:spChg chg="add mod">
          <ac:chgData name="Richard Cashman" userId="216994bf663492ae" providerId="LiveId" clId="{ECF221BF-9617-FC48-9370-96CA1D10F8A2}" dt="2023-06-28T15:58:03.908" v="2462" actId="20577"/>
          <ac:spMkLst>
            <pc:docMk/>
            <pc:sldMk cId="1302366690" sldId="323"/>
            <ac:spMk id="4" creationId="{8BA76713-3F7F-26F0-C6BC-706A57D7E115}"/>
          </ac:spMkLst>
        </pc:spChg>
      </pc:sldChg>
      <pc:sldChg chg="modSp mod">
        <pc:chgData name="Richard Cashman" userId="216994bf663492ae" providerId="LiveId" clId="{ECF221BF-9617-FC48-9370-96CA1D10F8A2}" dt="2023-06-28T15:52:34.122" v="2134" actId="255"/>
        <pc:sldMkLst>
          <pc:docMk/>
          <pc:sldMk cId="453304627" sldId="324"/>
        </pc:sldMkLst>
        <pc:spChg chg="mod">
          <ac:chgData name="Richard Cashman" userId="216994bf663492ae" providerId="LiveId" clId="{ECF221BF-9617-FC48-9370-96CA1D10F8A2}" dt="2023-06-28T15:52:34.122" v="2134" actId="255"/>
          <ac:spMkLst>
            <pc:docMk/>
            <pc:sldMk cId="453304627" sldId="324"/>
            <ac:spMk id="3" creationId="{E1FB868D-746B-D313-F0D2-6F529CBAD96E}"/>
          </ac:spMkLst>
        </pc:spChg>
      </pc:sldChg>
      <pc:sldChg chg="addSp modSp mod">
        <pc:chgData name="Richard Cashman" userId="216994bf663492ae" providerId="LiveId" clId="{ECF221BF-9617-FC48-9370-96CA1D10F8A2}" dt="2023-06-28T15:18:34.691" v="1759" actId="20577"/>
        <pc:sldMkLst>
          <pc:docMk/>
          <pc:sldMk cId="667768254" sldId="326"/>
        </pc:sldMkLst>
        <pc:spChg chg="mod">
          <ac:chgData name="Richard Cashman" userId="216994bf663492ae" providerId="LiveId" clId="{ECF221BF-9617-FC48-9370-96CA1D10F8A2}" dt="2023-06-28T15:18:34.691" v="1759" actId="20577"/>
          <ac:spMkLst>
            <pc:docMk/>
            <pc:sldMk cId="667768254" sldId="326"/>
            <ac:spMk id="3" creationId="{67B099D8-91F9-0A19-60FA-65C404B734FF}"/>
          </ac:spMkLst>
        </pc:spChg>
        <pc:spChg chg="add mod">
          <ac:chgData name="Richard Cashman" userId="216994bf663492ae" providerId="LiveId" clId="{ECF221BF-9617-FC48-9370-96CA1D10F8A2}" dt="2023-06-28T15:17:59.672" v="1716" actId="1076"/>
          <ac:spMkLst>
            <pc:docMk/>
            <pc:sldMk cId="667768254" sldId="326"/>
            <ac:spMk id="4" creationId="{87DC1109-2701-A26A-BF18-EAA1587D84E5}"/>
          </ac:spMkLst>
        </pc:spChg>
      </pc:sldChg>
      <pc:sldChg chg="addSp delSp modSp mod ord modAnim">
        <pc:chgData name="Richard Cashman" userId="216994bf663492ae" providerId="LiveId" clId="{ECF221BF-9617-FC48-9370-96CA1D10F8A2}" dt="2023-06-28T15:19:08.774" v="1793" actId="20577"/>
        <pc:sldMkLst>
          <pc:docMk/>
          <pc:sldMk cId="4093475879" sldId="327"/>
        </pc:sldMkLst>
        <pc:spChg chg="add del mod">
          <ac:chgData name="Richard Cashman" userId="216994bf663492ae" providerId="LiveId" clId="{ECF221BF-9617-FC48-9370-96CA1D10F8A2}" dt="2023-06-28T14:51:49.406" v="1332" actId="21"/>
          <ac:spMkLst>
            <pc:docMk/>
            <pc:sldMk cId="4093475879" sldId="327"/>
            <ac:spMk id="3" creationId="{CEE29884-9E1D-23EB-88ED-EB59D3446C4C}"/>
          </ac:spMkLst>
        </pc:spChg>
        <pc:spChg chg="mod">
          <ac:chgData name="Richard Cashman" userId="216994bf663492ae" providerId="LiveId" clId="{ECF221BF-9617-FC48-9370-96CA1D10F8A2}" dt="2023-06-28T15:19:08.774" v="1793" actId="20577"/>
          <ac:spMkLst>
            <pc:docMk/>
            <pc:sldMk cId="4093475879" sldId="327"/>
            <ac:spMk id="4" creationId="{C8A5BA8B-AB38-AA80-C66C-0B2FEA75E2AA}"/>
          </ac:spMkLst>
        </pc:spChg>
      </pc:sldChg>
      <pc:sldChg chg="modSp">
        <pc:chgData name="Richard Cashman" userId="216994bf663492ae" providerId="LiveId" clId="{ECF221BF-9617-FC48-9370-96CA1D10F8A2}" dt="2023-06-28T16:01:30.478" v="2473" actId="20577"/>
        <pc:sldMkLst>
          <pc:docMk/>
          <pc:sldMk cId="1053929913" sldId="329"/>
        </pc:sldMkLst>
        <pc:spChg chg="mod">
          <ac:chgData name="Richard Cashman" userId="216994bf663492ae" providerId="LiveId" clId="{ECF221BF-9617-FC48-9370-96CA1D10F8A2}" dt="2023-06-28T16:01:30.478" v="2473" actId="20577"/>
          <ac:spMkLst>
            <pc:docMk/>
            <pc:sldMk cId="1053929913" sldId="329"/>
            <ac:spMk id="3" creationId="{53DDE6BA-8D25-A008-B635-D82617F0AF11}"/>
          </ac:spMkLst>
        </pc:spChg>
      </pc:sldChg>
    </pc:docChg>
  </pc:docChgLst>
  <pc:docChgLst>
    <pc:chgData name="Richard Cashman" userId="216994bf663492ae" providerId="LiveId" clId="{CBDD0A4A-2604-4C0E-879D-8D551E148183}"/>
    <pc:docChg chg="undo redo custSel addSld delSld modSld sldOrd">
      <pc:chgData name="Richard Cashman" userId="216994bf663492ae" providerId="LiveId" clId="{CBDD0A4A-2604-4C0E-879D-8D551E148183}" dt="2023-06-28T17:24:16.285" v="1416" actId="20577"/>
      <pc:docMkLst>
        <pc:docMk/>
      </pc:docMkLst>
      <pc:sldChg chg="delSp modSp del mod">
        <pc:chgData name="Richard Cashman" userId="216994bf663492ae" providerId="LiveId" clId="{CBDD0A4A-2604-4C0E-879D-8D551E148183}" dt="2023-06-26T17:29:47.115" v="1146" actId="47"/>
        <pc:sldMkLst>
          <pc:docMk/>
          <pc:sldMk cId="0" sldId="282"/>
        </pc:sldMkLst>
        <pc:spChg chg="del mod">
          <ac:chgData name="Richard Cashman" userId="216994bf663492ae" providerId="LiveId" clId="{CBDD0A4A-2604-4C0E-879D-8D551E148183}" dt="2023-06-26T17:29:40.200" v="1144" actId="478"/>
          <ac:spMkLst>
            <pc:docMk/>
            <pc:sldMk cId="0" sldId="282"/>
            <ac:spMk id="299" creationId="{00000000-0000-0000-0000-000000000000}"/>
          </ac:spMkLst>
        </pc:spChg>
        <pc:picChg chg="del">
          <ac:chgData name="Richard Cashman" userId="216994bf663492ae" providerId="LiveId" clId="{CBDD0A4A-2604-4C0E-879D-8D551E148183}" dt="2023-06-26T17:29:44.209" v="1145" actId="21"/>
          <ac:picMkLst>
            <pc:docMk/>
            <pc:sldMk cId="0" sldId="282"/>
            <ac:picMk id="298" creationId="{00000000-0000-0000-0000-000000000000}"/>
          </ac:picMkLst>
        </pc:picChg>
      </pc:sldChg>
      <pc:sldChg chg="modSp mod">
        <pc:chgData name="Richard Cashman" userId="216994bf663492ae" providerId="LiveId" clId="{CBDD0A4A-2604-4C0E-879D-8D551E148183}" dt="2023-06-27T09:37:09.688" v="1222" actId="20577"/>
        <pc:sldMkLst>
          <pc:docMk/>
          <pc:sldMk cId="4023182982" sldId="288"/>
        </pc:sldMkLst>
        <pc:spChg chg="mod">
          <ac:chgData name="Richard Cashman" userId="216994bf663492ae" providerId="LiveId" clId="{CBDD0A4A-2604-4C0E-879D-8D551E148183}" dt="2023-06-27T09:37:09.688" v="1222" actId="20577"/>
          <ac:spMkLst>
            <pc:docMk/>
            <pc:sldMk cId="4023182982" sldId="288"/>
            <ac:spMk id="3" creationId="{533BE611-7A63-E5B7-B516-E734D7158467}"/>
          </ac:spMkLst>
        </pc:spChg>
      </pc:sldChg>
      <pc:sldChg chg="modSp modAnim">
        <pc:chgData name="Richard Cashman" userId="216994bf663492ae" providerId="LiveId" clId="{CBDD0A4A-2604-4C0E-879D-8D551E148183}" dt="2023-06-26T13:34:14.296" v="512" actId="20577"/>
        <pc:sldMkLst>
          <pc:docMk/>
          <pc:sldMk cId="2688578557" sldId="297"/>
        </pc:sldMkLst>
        <pc:spChg chg="mod">
          <ac:chgData name="Richard Cashman" userId="216994bf663492ae" providerId="LiveId" clId="{CBDD0A4A-2604-4C0E-879D-8D551E148183}" dt="2023-06-26T13:34:14.296" v="512" actId="20577"/>
          <ac:spMkLst>
            <pc:docMk/>
            <pc:sldMk cId="2688578557" sldId="297"/>
            <ac:spMk id="3" creationId="{027BE487-1AAF-8C5A-6E42-987B46068BFA}"/>
          </ac:spMkLst>
        </pc:spChg>
      </pc:sldChg>
      <pc:sldChg chg="modSp mod">
        <pc:chgData name="Richard Cashman" userId="216994bf663492ae" providerId="LiveId" clId="{CBDD0A4A-2604-4C0E-879D-8D551E148183}" dt="2023-06-26T16:53:44.735" v="1000" actId="20577"/>
        <pc:sldMkLst>
          <pc:docMk/>
          <pc:sldMk cId="513827140" sldId="301"/>
        </pc:sldMkLst>
        <pc:spChg chg="mod">
          <ac:chgData name="Richard Cashman" userId="216994bf663492ae" providerId="LiveId" clId="{CBDD0A4A-2604-4C0E-879D-8D551E148183}" dt="2023-06-26T16:53:44.735" v="1000" actId="20577"/>
          <ac:spMkLst>
            <pc:docMk/>
            <pc:sldMk cId="513827140" sldId="301"/>
            <ac:spMk id="2" creationId="{74BA608B-95AB-3DD5-7393-F014EB9EBA43}"/>
          </ac:spMkLst>
        </pc:spChg>
        <pc:spChg chg="mod">
          <ac:chgData name="Richard Cashman" userId="216994bf663492ae" providerId="LiveId" clId="{CBDD0A4A-2604-4C0E-879D-8D551E148183}" dt="2023-06-26T13:37:17.187" v="573" actId="20577"/>
          <ac:spMkLst>
            <pc:docMk/>
            <pc:sldMk cId="513827140" sldId="301"/>
            <ac:spMk id="3" creationId="{B9D03BAA-41E1-4270-64C8-D01095352386}"/>
          </ac:spMkLst>
        </pc:spChg>
      </pc:sldChg>
      <pc:sldChg chg="delSp mod delAnim">
        <pc:chgData name="Richard Cashman" userId="216994bf663492ae" providerId="LiveId" clId="{CBDD0A4A-2604-4C0E-879D-8D551E148183}" dt="2023-06-27T18:58:17.399" v="1281" actId="478"/>
        <pc:sldMkLst>
          <pc:docMk/>
          <pc:sldMk cId="2463930858" sldId="303"/>
        </pc:sldMkLst>
        <pc:picChg chg="del">
          <ac:chgData name="Richard Cashman" userId="216994bf663492ae" providerId="LiveId" clId="{CBDD0A4A-2604-4C0E-879D-8D551E148183}" dt="2023-06-27T18:58:17.399" v="1281" actId="478"/>
          <ac:picMkLst>
            <pc:docMk/>
            <pc:sldMk cId="2463930858" sldId="303"/>
            <ac:picMk id="12" creationId="{D803D219-267C-7F94-84AB-F2C793FCC1C0}"/>
          </ac:picMkLst>
        </pc:picChg>
      </pc:sldChg>
      <pc:sldChg chg="modSp">
        <pc:chgData name="Richard Cashman" userId="216994bf663492ae" providerId="LiveId" clId="{CBDD0A4A-2604-4C0E-879D-8D551E148183}" dt="2023-06-26T13:43:08.167" v="586" actId="20577"/>
        <pc:sldMkLst>
          <pc:docMk/>
          <pc:sldMk cId="2421546997" sldId="304"/>
        </pc:sldMkLst>
        <pc:spChg chg="mod">
          <ac:chgData name="Richard Cashman" userId="216994bf663492ae" providerId="LiveId" clId="{CBDD0A4A-2604-4C0E-879D-8D551E148183}" dt="2023-06-26T13:43:08.167" v="586" actId="20577"/>
          <ac:spMkLst>
            <pc:docMk/>
            <pc:sldMk cId="2421546997" sldId="304"/>
            <ac:spMk id="8" creationId="{0E1CBF92-41B8-11BD-32B4-CCA274AC410C}"/>
          </ac:spMkLst>
        </pc:spChg>
      </pc:sldChg>
      <pc:sldChg chg="modSp mod">
        <pc:chgData name="Richard Cashman" userId="216994bf663492ae" providerId="LiveId" clId="{CBDD0A4A-2604-4C0E-879D-8D551E148183}" dt="2023-06-28T16:45:39.080" v="1399" actId="20577"/>
        <pc:sldMkLst>
          <pc:docMk/>
          <pc:sldMk cId="1954717958" sldId="305"/>
        </pc:sldMkLst>
        <pc:spChg chg="mod">
          <ac:chgData name="Richard Cashman" userId="216994bf663492ae" providerId="LiveId" clId="{CBDD0A4A-2604-4C0E-879D-8D551E148183}" dt="2023-06-28T16:45:39.080" v="1399" actId="20577"/>
          <ac:spMkLst>
            <pc:docMk/>
            <pc:sldMk cId="1954717958" sldId="305"/>
            <ac:spMk id="2" creationId="{9A4974EC-46D1-1E0B-3576-3504103D2B72}"/>
          </ac:spMkLst>
        </pc:spChg>
        <pc:spChg chg="mod">
          <ac:chgData name="Richard Cashman" userId="216994bf663492ae" providerId="LiveId" clId="{CBDD0A4A-2604-4C0E-879D-8D551E148183}" dt="2023-06-27T19:31:12.594" v="1385" actId="20577"/>
          <ac:spMkLst>
            <pc:docMk/>
            <pc:sldMk cId="1954717958" sldId="305"/>
            <ac:spMk id="3" creationId="{A88AE835-38A9-C355-7E0F-6738F68E4D4D}"/>
          </ac:spMkLst>
        </pc:spChg>
      </pc:sldChg>
      <pc:sldChg chg="modAnim">
        <pc:chgData name="Richard Cashman" userId="216994bf663492ae" providerId="LiveId" clId="{CBDD0A4A-2604-4C0E-879D-8D551E148183}" dt="2023-06-26T17:03:37.886" v="1020"/>
        <pc:sldMkLst>
          <pc:docMk/>
          <pc:sldMk cId="3740069937" sldId="306"/>
        </pc:sldMkLst>
      </pc:sldChg>
      <pc:sldChg chg="modSp del">
        <pc:chgData name="Richard Cashman" userId="216994bf663492ae" providerId="LiveId" clId="{CBDD0A4A-2604-4C0E-879D-8D551E148183}" dt="2023-06-26T14:05:24.361" v="930" actId="47"/>
        <pc:sldMkLst>
          <pc:docMk/>
          <pc:sldMk cId="1507116045" sldId="308"/>
        </pc:sldMkLst>
        <pc:spChg chg="mod">
          <ac:chgData name="Richard Cashman" userId="216994bf663492ae" providerId="LiveId" clId="{CBDD0A4A-2604-4C0E-879D-8D551E148183}" dt="2023-06-26T14:02:38.081" v="825" actId="20577"/>
          <ac:spMkLst>
            <pc:docMk/>
            <pc:sldMk cId="1507116045" sldId="308"/>
            <ac:spMk id="3" creationId="{53DDE6BA-8D25-A008-B635-D82617F0AF11}"/>
          </ac:spMkLst>
        </pc:spChg>
      </pc:sldChg>
      <pc:sldChg chg="modSp mod">
        <pc:chgData name="Richard Cashman" userId="216994bf663492ae" providerId="LiveId" clId="{CBDD0A4A-2604-4C0E-879D-8D551E148183}" dt="2023-06-26T13:56:17.099" v="732" actId="20577"/>
        <pc:sldMkLst>
          <pc:docMk/>
          <pc:sldMk cId="1268041165" sldId="310"/>
        </pc:sldMkLst>
        <pc:spChg chg="mod">
          <ac:chgData name="Richard Cashman" userId="216994bf663492ae" providerId="LiveId" clId="{CBDD0A4A-2604-4C0E-879D-8D551E148183}" dt="2023-06-26T13:56:17.099" v="732" actId="20577"/>
          <ac:spMkLst>
            <pc:docMk/>
            <pc:sldMk cId="1268041165" sldId="310"/>
            <ac:spMk id="3" creationId="{7FDD2302-99D9-D01D-BB68-9B3C9379D95C}"/>
          </ac:spMkLst>
        </pc:spChg>
      </pc:sldChg>
      <pc:sldChg chg="addSp modSp mod">
        <pc:chgData name="Richard Cashman" userId="216994bf663492ae" providerId="LiveId" clId="{CBDD0A4A-2604-4C0E-879D-8D551E148183}" dt="2023-06-27T09:56:09.623" v="1268" actId="1076"/>
        <pc:sldMkLst>
          <pc:docMk/>
          <pc:sldMk cId="3961295068" sldId="311"/>
        </pc:sldMkLst>
        <pc:spChg chg="add mod">
          <ac:chgData name="Richard Cashman" userId="216994bf663492ae" providerId="LiveId" clId="{CBDD0A4A-2604-4C0E-879D-8D551E148183}" dt="2023-06-27T09:54:27.066" v="1238" actId="14100"/>
          <ac:spMkLst>
            <pc:docMk/>
            <pc:sldMk cId="3961295068" sldId="311"/>
            <ac:spMk id="3" creationId="{B6C44622-9E0A-62D3-9ECF-FFF461F0C507}"/>
          </ac:spMkLst>
        </pc:spChg>
        <pc:spChg chg="add mod">
          <ac:chgData name="Richard Cashman" userId="216994bf663492ae" providerId="LiveId" clId="{CBDD0A4A-2604-4C0E-879D-8D551E148183}" dt="2023-06-27T09:56:09.623" v="1268" actId="1076"/>
          <ac:spMkLst>
            <pc:docMk/>
            <pc:sldMk cId="3961295068" sldId="311"/>
            <ac:spMk id="4" creationId="{B0808389-D002-AAC6-BE0E-43D765D89A5B}"/>
          </ac:spMkLst>
        </pc:spChg>
        <pc:spChg chg="add mod">
          <ac:chgData name="Richard Cashman" userId="216994bf663492ae" providerId="LiveId" clId="{CBDD0A4A-2604-4C0E-879D-8D551E148183}" dt="2023-06-27T09:56:05.553" v="1267" actId="1076"/>
          <ac:spMkLst>
            <pc:docMk/>
            <pc:sldMk cId="3961295068" sldId="311"/>
            <ac:spMk id="6" creationId="{9574D5FA-3B9C-AD6C-168D-1A080D040568}"/>
          </ac:spMkLst>
        </pc:spChg>
        <pc:spChg chg="add mod">
          <ac:chgData name="Richard Cashman" userId="216994bf663492ae" providerId="LiveId" clId="{CBDD0A4A-2604-4C0E-879D-8D551E148183}" dt="2023-06-27T09:56:00.715" v="1266" actId="1076"/>
          <ac:spMkLst>
            <pc:docMk/>
            <pc:sldMk cId="3961295068" sldId="311"/>
            <ac:spMk id="7" creationId="{6ED1F1C4-514B-D26C-CD2C-5DDC3D8D0B2D}"/>
          </ac:spMkLst>
        </pc:spChg>
        <pc:spChg chg="add mod">
          <ac:chgData name="Richard Cashman" userId="216994bf663492ae" providerId="LiveId" clId="{CBDD0A4A-2604-4C0E-879D-8D551E148183}" dt="2023-06-27T09:55:56.358" v="1265" actId="1076"/>
          <ac:spMkLst>
            <pc:docMk/>
            <pc:sldMk cId="3961295068" sldId="311"/>
            <ac:spMk id="9" creationId="{6CCD53EC-AC8B-330E-1C50-7AACC2CE77FD}"/>
          </ac:spMkLst>
        </pc:spChg>
        <pc:spChg chg="add mod">
          <ac:chgData name="Richard Cashman" userId="216994bf663492ae" providerId="LiveId" clId="{CBDD0A4A-2604-4C0E-879D-8D551E148183}" dt="2023-06-27T09:55:52.097" v="1264" actId="1076"/>
          <ac:spMkLst>
            <pc:docMk/>
            <pc:sldMk cId="3961295068" sldId="311"/>
            <ac:spMk id="10" creationId="{7322DC47-EF45-29FE-BF17-A8D9BA1337A5}"/>
          </ac:spMkLst>
        </pc:spChg>
      </pc:sldChg>
      <pc:sldChg chg="addSp modSp">
        <pc:chgData name="Richard Cashman" userId="216994bf663492ae" providerId="LiveId" clId="{CBDD0A4A-2604-4C0E-879D-8D551E148183}" dt="2023-06-27T09:56:30.311" v="1269"/>
        <pc:sldMkLst>
          <pc:docMk/>
          <pc:sldMk cId="2102240206" sldId="312"/>
        </pc:sldMkLst>
        <pc:spChg chg="add mod">
          <ac:chgData name="Richard Cashman" userId="216994bf663492ae" providerId="LiveId" clId="{CBDD0A4A-2604-4C0E-879D-8D551E148183}" dt="2023-06-27T09:56:30.311" v="1269"/>
          <ac:spMkLst>
            <pc:docMk/>
            <pc:sldMk cId="2102240206" sldId="312"/>
            <ac:spMk id="3" creationId="{21114135-5762-CE93-FEBF-9F38BF7E369E}"/>
          </ac:spMkLst>
        </pc:spChg>
        <pc:spChg chg="add mod">
          <ac:chgData name="Richard Cashman" userId="216994bf663492ae" providerId="LiveId" clId="{CBDD0A4A-2604-4C0E-879D-8D551E148183}" dt="2023-06-27T09:56:30.311" v="1269"/>
          <ac:spMkLst>
            <pc:docMk/>
            <pc:sldMk cId="2102240206" sldId="312"/>
            <ac:spMk id="4" creationId="{8DAC0EBB-05EE-519C-2D4F-B0198F1574F9}"/>
          </ac:spMkLst>
        </pc:spChg>
        <pc:spChg chg="add mod">
          <ac:chgData name="Richard Cashman" userId="216994bf663492ae" providerId="LiveId" clId="{CBDD0A4A-2604-4C0E-879D-8D551E148183}" dt="2023-06-27T09:56:30.311" v="1269"/>
          <ac:spMkLst>
            <pc:docMk/>
            <pc:sldMk cId="2102240206" sldId="312"/>
            <ac:spMk id="6" creationId="{624BD3F6-06F2-3B45-F9EA-59757F4051D9}"/>
          </ac:spMkLst>
        </pc:spChg>
        <pc:spChg chg="add mod">
          <ac:chgData name="Richard Cashman" userId="216994bf663492ae" providerId="LiveId" clId="{CBDD0A4A-2604-4C0E-879D-8D551E148183}" dt="2023-06-27T09:56:30.311" v="1269"/>
          <ac:spMkLst>
            <pc:docMk/>
            <pc:sldMk cId="2102240206" sldId="312"/>
            <ac:spMk id="7" creationId="{62BD844C-5C9E-6015-0654-B4BE41D06851}"/>
          </ac:spMkLst>
        </pc:spChg>
        <pc:spChg chg="add mod">
          <ac:chgData name="Richard Cashman" userId="216994bf663492ae" providerId="LiveId" clId="{CBDD0A4A-2604-4C0E-879D-8D551E148183}" dt="2023-06-27T09:56:30.311" v="1269"/>
          <ac:spMkLst>
            <pc:docMk/>
            <pc:sldMk cId="2102240206" sldId="312"/>
            <ac:spMk id="10" creationId="{AEBA448E-D67A-40F7-539C-5FD5F9DAD32F}"/>
          </ac:spMkLst>
        </pc:spChg>
        <pc:spChg chg="add mod">
          <ac:chgData name="Richard Cashman" userId="216994bf663492ae" providerId="LiveId" clId="{CBDD0A4A-2604-4C0E-879D-8D551E148183}" dt="2023-06-27T09:56:30.311" v="1269"/>
          <ac:spMkLst>
            <pc:docMk/>
            <pc:sldMk cId="2102240206" sldId="312"/>
            <ac:spMk id="11" creationId="{44CFC91F-4DEC-71CF-3FD7-3B832053B759}"/>
          </ac:spMkLst>
        </pc:spChg>
      </pc:sldChg>
      <pc:sldChg chg="addSp modSp mod">
        <pc:chgData name="Richard Cashman" userId="216994bf663492ae" providerId="LiveId" clId="{CBDD0A4A-2604-4C0E-879D-8D551E148183}" dt="2023-06-27T09:56:43.047" v="1271" actId="1076"/>
        <pc:sldMkLst>
          <pc:docMk/>
          <pc:sldMk cId="2937045477" sldId="315"/>
        </pc:sldMkLst>
        <pc:spChg chg="add mod">
          <ac:chgData name="Richard Cashman" userId="216994bf663492ae" providerId="LiveId" clId="{CBDD0A4A-2604-4C0E-879D-8D551E148183}" dt="2023-06-27T09:56:43.047" v="1271" actId="1076"/>
          <ac:spMkLst>
            <pc:docMk/>
            <pc:sldMk cId="2937045477" sldId="315"/>
            <ac:spMk id="3" creationId="{99300B54-A9FC-7DBB-B959-4E5EC21BC8BE}"/>
          </ac:spMkLst>
        </pc:spChg>
        <pc:spChg chg="add mod">
          <ac:chgData name="Richard Cashman" userId="216994bf663492ae" providerId="LiveId" clId="{CBDD0A4A-2604-4C0E-879D-8D551E148183}" dt="2023-06-27T09:56:43.047" v="1271" actId="1076"/>
          <ac:spMkLst>
            <pc:docMk/>
            <pc:sldMk cId="2937045477" sldId="315"/>
            <ac:spMk id="4" creationId="{27DF5B69-F608-F1A2-F636-FBE41B3EE078}"/>
          </ac:spMkLst>
        </pc:spChg>
        <pc:spChg chg="add mod">
          <ac:chgData name="Richard Cashman" userId="216994bf663492ae" providerId="LiveId" clId="{CBDD0A4A-2604-4C0E-879D-8D551E148183}" dt="2023-06-27T09:56:43.047" v="1271" actId="1076"/>
          <ac:spMkLst>
            <pc:docMk/>
            <pc:sldMk cId="2937045477" sldId="315"/>
            <ac:spMk id="6" creationId="{93D29769-45C7-8FF5-849B-686EF5179F9A}"/>
          </ac:spMkLst>
        </pc:spChg>
        <pc:spChg chg="add mod">
          <ac:chgData name="Richard Cashman" userId="216994bf663492ae" providerId="LiveId" clId="{CBDD0A4A-2604-4C0E-879D-8D551E148183}" dt="2023-06-27T09:56:43.047" v="1271" actId="1076"/>
          <ac:spMkLst>
            <pc:docMk/>
            <pc:sldMk cId="2937045477" sldId="315"/>
            <ac:spMk id="8" creationId="{26226BAD-D5C4-6255-14ED-74AAF062180F}"/>
          </ac:spMkLst>
        </pc:spChg>
        <pc:spChg chg="add mod">
          <ac:chgData name="Richard Cashman" userId="216994bf663492ae" providerId="LiveId" clId="{CBDD0A4A-2604-4C0E-879D-8D551E148183}" dt="2023-06-27T09:56:43.047" v="1271" actId="1076"/>
          <ac:spMkLst>
            <pc:docMk/>
            <pc:sldMk cId="2937045477" sldId="315"/>
            <ac:spMk id="9" creationId="{BB8B1411-8D85-5049-E9EE-D51AB662CDBA}"/>
          </ac:spMkLst>
        </pc:spChg>
        <pc:spChg chg="add mod">
          <ac:chgData name="Richard Cashman" userId="216994bf663492ae" providerId="LiveId" clId="{CBDD0A4A-2604-4C0E-879D-8D551E148183}" dt="2023-06-27T09:56:43.047" v="1271" actId="1076"/>
          <ac:spMkLst>
            <pc:docMk/>
            <pc:sldMk cId="2937045477" sldId="315"/>
            <ac:spMk id="10" creationId="{A9D3F7E8-2F6C-0CE5-732F-D4726511BBA7}"/>
          </ac:spMkLst>
        </pc:spChg>
      </pc:sldChg>
      <pc:sldChg chg="modSp mod">
        <pc:chgData name="Richard Cashman" userId="216994bf663492ae" providerId="LiveId" clId="{CBDD0A4A-2604-4C0E-879D-8D551E148183}" dt="2023-06-27T09:11:59.023" v="1168" actId="313"/>
        <pc:sldMkLst>
          <pc:docMk/>
          <pc:sldMk cId="2615445555" sldId="319"/>
        </pc:sldMkLst>
        <pc:spChg chg="mod">
          <ac:chgData name="Richard Cashman" userId="216994bf663492ae" providerId="LiveId" clId="{CBDD0A4A-2604-4C0E-879D-8D551E148183}" dt="2023-06-27T09:11:59.023" v="1168" actId="313"/>
          <ac:spMkLst>
            <pc:docMk/>
            <pc:sldMk cId="2615445555" sldId="319"/>
            <ac:spMk id="2" creationId="{249AD9DE-CDB6-3545-1042-0388DA390617}"/>
          </ac:spMkLst>
        </pc:spChg>
      </pc:sldChg>
      <pc:sldChg chg="delSp mod delAnim">
        <pc:chgData name="Richard Cashman" userId="216994bf663492ae" providerId="LiveId" clId="{CBDD0A4A-2604-4C0E-879D-8D551E148183}" dt="2023-06-27T09:42:13.508" v="1224" actId="478"/>
        <pc:sldMkLst>
          <pc:docMk/>
          <pc:sldMk cId="3732350032" sldId="322"/>
        </pc:sldMkLst>
        <pc:spChg chg="del">
          <ac:chgData name="Richard Cashman" userId="216994bf663492ae" providerId="LiveId" clId="{CBDD0A4A-2604-4C0E-879D-8D551E148183}" dt="2023-06-27T09:42:12.696" v="1223" actId="478"/>
          <ac:spMkLst>
            <pc:docMk/>
            <pc:sldMk cId="3732350032" sldId="322"/>
            <ac:spMk id="17" creationId="{DC6D2617-E4BD-F49B-61ED-0724FECB3860}"/>
          </ac:spMkLst>
        </pc:spChg>
        <pc:cxnChg chg="del">
          <ac:chgData name="Richard Cashman" userId="216994bf663492ae" providerId="LiveId" clId="{CBDD0A4A-2604-4C0E-879D-8D551E148183}" dt="2023-06-27T09:42:13.508" v="1224" actId="478"/>
          <ac:cxnSpMkLst>
            <pc:docMk/>
            <pc:sldMk cId="3732350032" sldId="322"/>
            <ac:cxnSpMk id="12" creationId="{85F169A6-9D39-BEDA-B9CB-27CD6F119309}"/>
          </ac:cxnSpMkLst>
        </pc:cxnChg>
      </pc:sldChg>
      <pc:sldChg chg="modSp mod">
        <pc:chgData name="Richard Cashman" userId="216994bf663492ae" providerId="LiveId" clId="{CBDD0A4A-2604-4C0E-879D-8D551E148183}" dt="2023-06-28T17:03:05.984" v="1400" actId="12"/>
        <pc:sldMkLst>
          <pc:docMk/>
          <pc:sldMk cId="1302366690" sldId="323"/>
        </pc:sldMkLst>
        <pc:spChg chg="mod">
          <ac:chgData name="Richard Cashman" userId="216994bf663492ae" providerId="LiveId" clId="{CBDD0A4A-2604-4C0E-879D-8D551E148183}" dt="2023-06-26T17:00:18.887" v="1002" actId="20577"/>
          <ac:spMkLst>
            <pc:docMk/>
            <pc:sldMk cId="1302366690" sldId="323"/>
            <ac:spMk id="2" creationId="{1486C2B6-6C74-8054-627D-4B2A24B7A0C1}"/>
          </ac:spMkLst>
        </pc:spChg>
        <pc:spChg chg="mod">
          <ac:chgData name="Richard Cashman" userId="216994bf663492ae" providerId="LiveId" clId="{CBDD0A4A-2604-4C0E-879D-8D551E148183}" dt="2023-06-28T17:03:05.984" v="1400" actId="12"/>
          <ac:spMkLst>
            <pc:docMk/>
            <pc:sldMk cId="1302366690" sldId="323"/>
            <ac:spMk id="3" creationId="{74F77811-AA6E-98E5-B6CA-0DA619F37756}"/>
          </ac:spMkLst>
        </pc:spChg>
      </pc:sldChg>
      <pc:sldChg chg="modSp mod">
        <pc:chgData name="Richard Cashman" userId="216994bf663492ae" providerId="LiveId" clId="{CBDD0A4A-2604-4C0E-879D-8D551E148183}" dt="2023-06-27T19:13:05.347" v="1283" actId="20577"/>
        <pc:sldMkLst>
          <pc:docMk/>
          <pc:sldMk cId="453304627" sldId="324"/>
        </pc:sldMkLst>
        <pc:spChg chg="mod">
          <ac:chgData name="Richard Cashman" userId="216994bf663492ae" providerId="LiveId" clId="{CBDD0A4A-2604-4C0E-879D-8D551E148183}" dt="2023-06-27T19:13:05.347" v="1283" actId="20577"/>
          <ac:spMkLst>
            <pc:docMk/>
            <pc:sldMk cId="453304627" sldId="324"/>
            <ac:spMk id="3" creationId="{E1FB868D-746B-D313-F0D2-6F529CBAD96E}"/>
          </ac:spMkLst>
        </pc:spChg>
      </pc:sldChg>
      <pc:sldChg chg="modSp add mod ord">
        <pc:chgData name="Richard Cashman" userId="216994bf663492ae" providerId="LiveId" clId="{CBDD0A4A-2604-4C0E-879D-8D551E148183}" dt="2023-06-27T10:06:42" v="1272" actId="20577"/>
        <pc:sldMkLst>
          <pc:docMk/>
          <pc:sldMk cId="2019018807" sldId="325"/>
        </pc:sldMkLst>
        <pc:spChg chg="mod">
          <ac:chgData name="Richard Cashman" userId="216994bf663492ae" providerId="LiveId" clId="{CBDD0A4A-2604-4C0E-879D-8D551E148183}" dt="2023-06-27T10:06:42" v="1272" actId="20577"/>
          <ac:spMkLst>
            <pc:docMk/>
            <pc:sldMk cId="2019018807" sldId="325"/>
            <ac:spMk id="3" creationId="{F5CB03C8-5138-CA55-AB03-36271F63173D}"/>
          </ac:spMkLst>
        </pc:spChg>
      </pc:sldChg>
      <pc:sldChg chg="del">
        <pc:chgData name="Richard Cashman" userId="216994bf663492ae" providerId="LiveId" clId="{CBDD0A4A-2604-4C0E-879D-8D551E148183}" dt="2023-06-26T14:06:19.271" v="947" actId="2696"/>
        <pc:sldMkLst>
          <pc:docMk/>
          <pc:sldMk cId="3433534172" sldId="325"/>
        </pc:sldMkLst>
      </pc:sldChg>
      <pc:sldChg chg="modSp mod">
        <pc:chgData name="Richard Cashman" userId="216994bf663492ae" providerId="LiveId" clId="{CBDD0A4A-2604-4C0E-879D-8D551E148183}" dt="2023-06-28T17:24:16.285" v="1416" actId="20577"/>
        <pc:sldMkLst>
          <pc:docMk/>
          <pc:sldMk cId="667768254" sldId="326"/>
        </pc:sldMkLst>
        <pc:spChg chg="mod">
          <ac:chgData name="Richard Cashman" userId="216994bf663492ae" providerId="LiveId" clId="{CBDD0A4A-2604-4C0E-879D-8D551E148183}" dt="2023-06-28T17:24:16.285" v="1416" actId="20577"/>
          <ac:spMkLst>
            <pc:docMk/>
            <pc:sldMk cId="667768254" sldId="326"/>
            <ac:spMk id="3" creationId="{67B099D8-91F9-0A19-60FA-65C404B734FF}"/>
          </ac:spMkLst>
        </pc:spChg>
      </pc:sldChg>
      <pc:sldChg chg="modSp mod modAnim">
        <pc:chgData name="Richard Cashman" userId="216994bf663492ae" providerId="LiveId" clId="{CBDD0A4A-2604-4C0E-879D-8D551E148183}" dt="2023-06-27T19:31:21.104" v="1386" actId="313"/>
        <pc:sldMkLst>
          <pc:docMk/>
          <pc:sldMk cId="4093475879" sldId="327"/>
        </pc:sldMkLst>
        <pc:spChg chg="mod">
          <ac:chgData name="Richard Cashman" userId="216994bf663492ae" providerId="LiveId" clId="{CBDD0A4A-2604-4C0E-879D-8D551E148183}" dt="2023-06-26T14:04:10.142" v="858" actId="20577"/>
          <ac:spMkLst>
            <pc:docMk/>
            <pc:sldMk cId="4093475879" sldId="327"/>
            <ac:spMk id="2" creationId="{FEEC32E9-5D02-DC81-0B3C-48BE359A77EB}"/>
          </ac:spMkLst>
        </pc:spChg>
        <pc:spChg chg="mod">
          <ac:chgData name="Richard Cashman" userId="216994bf663492ae" providerId="LiveId" clId="{CBDD0A4A-2604-4C0E-879D-8D551E148183}" dt="2023-06-27T19:31:21.104" v="1386" actId="313"/>
          <ac:spMkLst>
            <pc:docMk/>
            <pc:sldMk cId="4093475879" sldId="327"/>
            <ac:spMk id="4" creationId="{C8A5BA8B-AB38-AA80-C66C-0B2FEA75E2AA}"/>
          </ac:spMkLst>
        </pc:spChg>
      </pc:sldChg>
      <pc:sldChg chg="modSp new add del mod">
        <pc:chgData name="Richard Cashman" userId="216994bf663492ae" providerId="LiveId" clId="{CBDD0A4A-2604-4C0E-879D-8D551E148183}" dt="2023-06-26T14:03:55.262" v="851" actId="27636"/>
        <pc:sldMkLst>
          <pc:docMk/>
          <pc:sldMk cId="4251291993" sldId="328"/>
        </pc:sldMkLst>
        <pc:spChg chg="mod">
          <ac:chgData name="Richard Cashman" userId="216994bf663492ae" providerId="LiveId" clId="{CBDD0A4A-2604-4C0E-879D-8D551E148183}" dt="2023-06-26T14:03:55.262" v="851" actId="27636"/>
          <ac:spMkLst>
            <pc:docMk/>
            <pc:sldMk cId="4251291993" sldId="328"/>
            <ac:spMk id="2" creationId="{90C6AE0C-2A61-B07B-9550-619DDF387B94}"/>
          </ac:spMkLst>
        </pc:spChg>
      </pc:sldChg>
      <pc:sldChg chg="modSp add mod modAnim">
        <pc:chgData name="Richard Cashman" userId="216994bf663492ae" providerId="LiveId" clId="{CBDD0A4A-2604-4C0E-879D-8D551E148183}" dt="2023-06-26T14:17:42.020" v="970" actId="27636"/>
        <pc:sldMkLst>
          <pc:docMk/>
          <pc:sldMk cId="1053929913" sldId="329"/>
        </pc:sldMkLst>
        <pc:spChg chg="mod">
          <ac:chgData name="Richard Cashman" userId="216994bf663492ae" providerId="LiveId" clId="{CBDD0A4A-2604-4C0E-879D-8D551E148183}" dt="2023-06-26T14:17:42.020" v="970" actId="27636"/>
          <ac:spMkLst>
            <pc:docMk/>
            <pc:sldMk cId="1053929913" sldId="329"/>
            <ac:spMk id="3" creationId="{53DDE6BA-8D25-A008-B635-D82617F0AF11}"/>
          </ac:spMkLst>
        </pc:spChg>
      </pc:sldChg>
      <pc:sldChg chg="modSp add del mod modAnim">
        <pc:chgData name="Richard Cashman" userId="216994bf663492ae" providerId="LiveId" clId="{CBDD0A4A-2604-4C0E-879D-8D551E148183}" dt="2023-06-26T14:05:17.867" v="928" actId="2696"/>
        <pc:sldMkLst>
          <pc:docMk/>
          <pc:sldMk cId="1380835833" sldId="329"/>
        </pc:sldMkLst>
        <pc:spChg chg="mod">
          <ac:chgData name="Richard Cashman" userId="216994bf663492ae" providerId="LiveId" clId="{CBDD0A4A-2604-4C0E-879D-8D551E148183}" dt="2023-06-26T14:05:07.369" v="927" actId="20577"/>
          <ac:spMkLst>
            <pc:docMk/>
            <pc:sldMk cId="1380835833" sldId="329"/>
            <ac:spMk id="3" creationId="{53DDE6BA-8D25-A008-B635-D82617F0AF11}"/>
          </ac:spMkLst>
        </pc:spChg>
      </pc:sldChg>
      <pc:sldChg chg="modSp new mod">
        <pc:chgData name="Richard Cashman" userId="216994bf663492ae" providerId="LiveId" clId="{CBDD0A4A-2604-4C0E-879D-8D551E148183}" dt="2023-06-27T10:09:37.817" v="1280" actId="20577"/>
        <pc:sldMkLst>
          <pc:docMk/>
          <pc:sldMk cId="1583098462" sldId="330"/>
        </pc:sldMkLst>
        <pc:spChg chg="mod">
          <ac:chgData name="Richard Cashman" userId="216994bf663492ae" providerId="LiveId" clId="{CBDD0A4A-2604-4C0E-879D-8D551E148183}" dt="2023-06-26T17:27:06.154" v="1040" actId="122"/>
          <ac:spMkLst>
            <pc:docMk/>
            <pc:sldMk cId="1583098462" sldId="330"/>
            <ac:spMk id="2" creationId="{4FF661DF-1CC7-A4E5-987D-A43C8FA5B4B9}"/>
          </ac:spMkLst>
        </pc:spChg>
        <pc:spChg chg="mod">
          <ac:chgData name="Richard Cashman" userId="216994bf663492ae" providerId="LiveId" clId="{CBDD0A4A-2604-4C0E-879D-8D551E148183}" dt="2023-06-27T10:09:37.817" v="1280" actId="20577"/>
          <ac:spMkLst>
            <pc:docMk/>
            <pc:sldMk cId="1583098462" sldId="330"/>
            <ac:spMk id="3" creationId="{A1B35169-3913-0E4B-9DD2-19ABBE96605C}"/>
          </ac:spMkLst>
        </pc:spChg>
      </pc:sldChg>
      <pc:sldChg chg="addSp delSp modSp new mod">
        <pc:chgData name="Richard Cashman" userId="216994bf663492ae" providerId="LiveId" clId="{CBDD0A4A-2604-4C0E-879D-8D551E148183}" dt="2023-06-26T17:29:58.054" v="1165" actId="5793"/>
        <pc:sldMkLst>
          <pc:docMk/>
          <pc:sldMk cId="1460058893" sldId="331"/>
        </pc:sldMkLst>
        <pc:spChg chg="mod">
          <ac:chgData name="Richard Cashman" userId="216994bf663492ae" providerId="LiveId" clId="{CBDD0A4A-2604-4C0E-879D-8D551E148183}" dt="2023-06-26T17:29:58.054" v="1165" actId="5793"/>
          <ac:spMkLst>
            <pc:docMk/>
            <pc:sldMk cId="1460058893" sldId="331"/>
            <ac:spMk id="2" creationId="{B2CFD9D2-2D11-2F18-9CF1-7F7F498066AC}"/>
          </ac:spMkLst>
        </pc:spChg>
        <pc:spChg chg="del">
          <ac:chgData name="Richard Cashman" userId="216994bf663492ae" providerId="LiveId" clId="{CBDD0A4A-2604-4C0E-879D-8D551E148183}" dt="2023-06-26T17:29:51.897" v="1148" actId="478"/>
          <ac:spMkLst>
            <pc:docMk/>
            <pc:sldMk cId="1460058893" sldId="331"/>
            <ac:spMk id="3" creationId="{08FDBB02-D452-6DD2-CB22-8F0A361CC69B}"/>
          </ac:spMkLst>
        </pc:spChg>
        <pc:picChg chg="add mod">
          <ac:chgData name="Richard Cashman" userId="216994bf663492ae" providerId="LiveId" clId="{CBDD0A4A-2604-4C0E-879D-8D551E148183}" dt="2023-06-26T17:29:48.519" v="1147"/>
          <ac:picMkLst>
            <pc:docMk/>
            <pc:sldMk cId="1460058893" sldId="331"/>
            <ac:picMk id="4" creationId="{A1198DCD-94BE-367C-3E83-A65EAC28603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DEB3BA58-60D7-48A0-A5B1-34F592CCFBAE}" type="datetimeFigureOut">
              <a:rPr lang="en-GB" smtClean="0"/>
              <a:t>28/06/2023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4E4954-8978-44BA-85B5-99C693AD9300}"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4620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B3BA58-60D7-48A0-A5B1-34F592CCFBAE}" type="datetimeFigureOut">
              <a:rPr lang="en-GB" smtClean="0"/>
              <a:t>28/06/2023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4E4954-8978-44BA-85B5-99C693AD9300}" type="slidenum">
              <a:rPr lang="en-GB" smtClean="0"/>
              <a:t>‹#›</a:t>
            </a:fld>
            <a:endParaRPr lang="en-GB"/>
          </a:p>
        </p:txBody>
      </p:sp>
    </p:spTree>
    <p:extLst>
      <p:ext uri="{BB962C8B-B14F-4D97-AF65-F5344CB8AC3E}">
        <p14:creationId xmlns:p14="http://schemas.microsoft.com/office/powerpoint/2010/main" val="2800364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B3BA58-60D7-48A0-A5B1-34F592CCFBAE}" type="datetimeFigureOut">
              <a:rPr lang="en-GB" smtClean="0"/>
              <a:t>28/06/2023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4E4954-8978-44BA-85B5-99C693AD9300}"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3216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B3BA58-60D7-48A0-A5B1-34F592CCFBAE}" type="datetimeFigureOut">
              <a:rPr lang="en-GB" smtClean="0"/>
              <a:t>28/06/2023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4E4954-8978-44BA-85B5-99C693AD9300}" type="slidenum">
              <a:rPr lang="en-GB" smtClean="0"/>
              <a:t>‹#›</a:t>
            </a:fld>
            <a:endParaRPr lang="en-GB"/>
          </a:p>
        </p:txBody>
      </p:sp>
    </p:spTree>
    <p:extLst>
      <p:ext uri="{BB962C8B-B14F-4D97-AF65-F5344CB8AC3E}">
        <p14:creationId xmlns:p14="http://schemas.microsoft.com/office/powerpoint/2010/main" val="2850054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B3BA58-60D7-48A0-A5B1-34F592CCFBAE}" type="datetimeFigureOut">
              <a:rPr lang="en-GB" smtClean="0"/>
              <a:t>28/06/2023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C4E4954-8978-44BA-85B5-99C693AD9300}" type="slidenum">
              <a:rPr lang="en-GB" smtClean="0"/>
              <a:t>‹#›</a:t>
            </a:fld>
            <a:endParaRPr lang="en-GB"/>
          </a:p>
        </p:txBody>
      </p:sp>
    </p:spTree>
    <p:extLst>
      <p:ext uri="{BB962C8B-B14F-4D97-AF65-F5344CB8AC3E}">
        <p14:creationId xmlns:p14="http://schemas.microsoft.com/office/powerpoint/2010/main" val="2614846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B3BA58-60D7-48A0-A5B1-34F592CCFBAE}" type="datetimeFigureOut">
              <a:rPr lang="en-GB" smtClean="0"/>
              <a:t>28/06/2023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C4E4954-8978-44BA-85B5-99C693AD9300}" type="slidenum">
              <a:rPr lang="en-GB" smtClean="0"/>
              <a:t>‹#›</a:t>
            </a:fld>
            <a:endParaRPr lang="en-GB"/>
          </a:p>
        </p:txBody>
      </p:sp>
    </p:spTree>
    <p:extLst>
      <p:ext uri="{BB962C8B-B14F-4D97-AF65-F5344CB8AC3E}">
        <p14:creationId xmlns:p14="http://schemas.microsoft.com/office/powerpoint/2010/main" val="3694726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B3BA58-60D7-48A0-A5B1-34F592CCFBAE}" type="datetimeFigureOut">
              <a:rPr lang="en-GB" smtClean="0"/>
              <a:t>28/06/2023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C4E4954-8978-44BA-85B5-99C693AD9300}" type="slidenum">
              <a:rPr lang="en-GB" smtClean="0"/>
              <a:t>‹#›</a:t>
            </a:fld>
            <a:endParaRPr lang="en-GB"/>
          </a:p>
        </p:txBody>
      </p:sp>
    </p:spTree>
    <p:extLst>
      <p:ext uri="{BB962C8B-B14F-4D97-AF65-F5344CB8AC3E}">
        <p14:creationId xmlns:p14="http://schemas.microsoft.com/office/powerpoint/2010/main" val="3407746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B3BA58-60D7-48A0-A5B1-34F592CCFBAE}" type="datetimeFigureOut">
              <a:rPr lang="en-GB" smtClean="0"/>
              <a:t>28/06/2023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4E4954-8978-44BA-85B5-99C693AD9300}" type="slidenum">
              <a:rPr lang="en-GB" smtClean="0"/>
              <a:t>‹#›</a:t>
            </a:fld>
            <a:endParaRPr lang="en-GB"/>
          </a:p>
        </p:txBody>
      </p:sp>
    </p:spTree>
    <p:extLst>
      <p:ext uri="{BB962C8B-B14F-4D97-AF65-F5344CB8AC3E}">
        <p14:creationId xmlns:p14="http://schemas.microsoft.com/office/powerpoint/2010/main" val="269441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B3BA58-60D7-48A0-A5B1-34F592CCFBAE}" type="datetimeFigureOut">
              <a:rPr lang="en-GB" smtClean="0"/>
              <a:t>28/06/2023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4E4954-8978-44BA-85B5-99C693AD9300}"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3456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B3BA58-60D7-48A0-A5B1-34F592CCFBAE}" type="datetimeFigureOut">
              <a:rPr lang="en-GB" smtClean="0"/>
              <a:t>28/06/2023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4E4954-8978-44BA-85B5-99C693AD9300}" type="slidenum">
              <a:rPr lang="en-GB" smtClean="0"/>
              <a:t>‹#›</a:t>
            </a:fld>
            <a:endParaRPr lang="en-GB"/>
          </a:p>
        </p:txBody>
      </p:sp>
    </p:spTree>
    <p:extLst>
      <p:ext uri="{BB962C8B-B14F-4D97-AF65-F5344CB8AC3E}">
        <p14:creationId xmlns:p14="http://schemas.microsoft.com/office/powerpoint/2010/main" val="2071082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B3BA58-60D7-48A0-A5B1-34F592CCFBAE}" type="datetimeFigureOut">
              <a:rPr lang="en-GB" smtClean="0"/>
              <a:t>28/06/2023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4E4954-8978-44BA-85B5-99C693AD9300}"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22735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EB78E-9E5B-3675-48CC-6C8140CECB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819FFD0-05EF-0076-E2C9-340C4C03F1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2CBD8B3-E79C-A04F-0455-27805904CFCB}"/>
              </a:ext>
            </a:extLst>
          </p:cNvPr>
          <p:cNvSpPr>
            <a:spLocks noGrp="1"/>
          </p:cNvSpPr>
          <p:nvPr>
            <p:ph type="dt" sz="half" idx="10"/>
          </p:nvPr>
        </p:nvSpPr>
        <p:spPr/>
        <p:txBody>
          <a:bodyPr/>
          <a:lstStyle/>
          <a:p>
            <a:fld id="{92AFFA77-0CDF-44F1-8B37-F90838DA1813}" type="datetimeFigureOut">
              <a:rPr lang="en-GB" smtClean="0"/>
              <a:t>28/06/2023</a:t>
            </a:fld>
            <a:endParaRPr lang="en-GB"/>
          </a:p>
        </p:txBody>
      </p:sp>
      <p:sp>
        <p:nvSpPr>
          <p:cNvPr id="5" name="Footer Placeholder 4">
            <a:extLst>
              <a:ext uri="{FF2B5EF4-FFF2-40B4-BE49-F238E27FC236}">
                <a16:creationId xmlns:a16="http://schemas.microsoft.com/office/drawing/2014/main" id="{06999F2F-1B8F-E219-101B-AF8380D8E2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5CC5F9-3C02-71A7-DCFF-AE0B86EA75B7}"/>
              </a:ext>
            </a:extLst>
          </p:cNvPr>
          <p:cNvSpPr>
            <a:spLocks noGrp="1"/>
          </p:cNvSpPr>
          <p:nvPr>
            <p:ph type="sldNum" sz="quarter" idx="12"/>
          </p:nvPr>
        </p:nvSpPr>
        <p:spPr/>
        <p:txBody>
          <a:bodyPr/>
          <a:lstStyle/>
          <a:p>
            <a:fld id="{2A098BBA-EF04-46BB-BEF0-B5D83FC440E3}" type="slidenum">
              <a:rPr lang="en-GB" smtClean="0"/>
              <a:t>‹#›</a:t>
            </a:fld>
            <a:endParaRPr lang="en-GB"/>
          </a:p>
        </p:txBody>
      </p:sp>
    </p:spTree>
    <p:extLst>
      <p:ext uri="{BB962C8B-B14F-4D97-AF65-F5344CB8AC3E}">
        <p14:creationId xmlns:p14="http://schemas.microsoft.com/office/powerpoint/2010/main" val="28619067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CB945-32D2-BC62-26DC-31F47AFE33F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234F480-52F2-44F7-C663-1A5C9696FA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252D465-AA80-8BA7-7FD1-A3B48D3E5ADD}"/>
              </a:ext>
            </a:extLst>
          </p:cNvPr>
          <p:cNvSpPr>
            <a:spLocks noGrp="1"/>
          </p:cNvSpPr>
          <p:nvPr>
            <p:ph type="dt" sz="half" idx="10"/>
          </p:nvPr>
        </p:nvSpPr>
        <p:spPr/>
        <p:txBody>
          <a:bodyPr/>
          <a:lstStyle/>
          <a:p>
            <a:fld id="{92AFFA77-0CDF-44F1-8B37-F90838DA1813}" type="datetimeFigureOut">
              <a:rPr lang="en-GB" smtClean="0"/>
              <a:t>28/06/2023</a:t>
            </a:fld>
            <a:endParaRPr lang="en-GB"/>
          </a:p>
        </p:txBody>
      </p:sp>
      <p:sp>
        <p:nvSpPr>
          <p:cNvPr id="5" name="Footer Placeholder 4">
            <a:extLst>
              <a:ext uri="{FF2B5EF4-FFF2-40B4-BE49-F238E27FC236}">
                <a16:creationId xmlns:a16="http://schemas.microsoft.com/office/drawing/2014/main" id="{A9187FC2-1EE0-CF54-0C6B-9B83CEC17F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C7A0B1-90B8-2B19-2F60-24781DD8E7A3}"/>
              </a:ext>
            </a:extLst>
          </p:cNvPr>
          <p:cNvSpPr>
            <a:spLocks noGrp="1"/>
          </p:cNvSpPr>
          <p:nvPr>
            <p:ph type="sldNum" sz="quarter" idx="12"/>
          </p:nvPr>
        </p:nvSpPr>
        <p:spPr/>
        <p:txBody>
          <a:bodyPr/>
          <a:lstStyle/>
          <a:p>
            <a:fld id="{2A098BBA-EF04-46BB-BEF0-B5D83FC440E3}" type="slidenum">
              <a:rPr lang="en-GB" smtClean="0"/>
              <a:t>‹#›</a:t>
            </a:fld>
            <a:endParaRPr lang="en-GB"/>
          </a:p>
        </p:txBody>
      </p:sp>
    </p:spTree>
    <p:extLst>
      <p:ext uri="{BB962C8B-B14F-4D97-AF65-F5344CB8AC3E}">
        <p14:creationId xmlns:p14="http://schemas.microsoft.com/office/powerpoint/2010/main" val="857533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061DD-44C9-736F-1884-A5A100B051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0AFE4F4-8E52-FBA8-C7A8-37C2ADE22A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54C275-FE95-6A9D-26D7-5C9048A0A900}"/>
              </a:ext>
            </a:extLst>
          </p:cNvPr>
          <p:cNvSpPr>
            <a:spLocks noGrp="1"/>
          </p:cNvSpPr>
          <p:nvPr>
            <p:ph type="dt" sz="half" idx="10"/>
          </p:nvPr>
        </p:nvSpPr>
        <p:spPr/>
        <p:txBody>
          <a:bodyPr/>
          <a:lstStyle/>
          <a:p>
            <a:fld id="{92AFFA77-0CDF-44F1-8B37-F90838DA1813}" type="datetimeFigureOut">
              <a:rPr lang="en-GB" smtClean="0"/>
              <a:t>28/06/2023</a:t>
            </a:fld>
            <a:endParaRPr lang="en-GB"/>
          </a:p>
        </p:txBody>
      </p:sp>
      <p:sp>
        <p:nvSpPr>
          <p:cNvPr id="5" name="Footer Placeholder 4">
            <a:extLst>
              <a:ext uri="{FF2B5EF4-FFF2-40B4-BE49-F238E27FC236}">
                <a16:creationId xmlns:a16="http://schemas.microsoft.com/office/drawing/2014/main" id="{AA6EED0F-8952-BB86-0E49-B7B5CAB440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6426D5-C746-DA60-2BEA-0EFA39244C81}"/>
              </a:ext>
            </a:extLst>
          </p:cNvPr>
          <p:cNvSpPr>
            <a:spLocks noGrp="1"/>
          </p:cNvSpPr>
          <p:nvPr>
            <p:ph type="sldNum" sz="quarter" idx="12"/>
          </p:nvPr>
        </p:nvSpPr>
        <p:spPr/>
        <p:txBody>
          <a:bodyPr/>
          <a:lstStyle/>
          <a:p>
            <a:fld id="{2A098BBA-EF04-46BB-BEF0-B5D83FC440E3}" type="slidenum">
              <a:rPr lang="en-GB" smtClean="0"/>
              <a:t>‹#›</a:t>
            </a:fld>
            <a:endParaRPr lang="en-GB"/>
          </a:p>
        </p:txBody>
      </p:sp>
    </p:spTree>
    <p:extLst>
      <p:ext uri="{BB962C8B-B14F-4D97-AF65-F5344CB8AC3E}">
        <p14:creationId xmlns:p14="http://schemas.microsoft.com/office/powerpoint/2010/main" val="78363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9127E-8552-BF0C-95B1-3E65C41B340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9DDFE3D-1F6E-C7A5-0644-C9C1078FBE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5186717-F963-4B2A-BD43-97DBFA66B7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3BF5A3A-0C3B-5D3E-4015-7FE7A99ABD91}"/>
              </a:ext>
            </a:extLst>
          </p:cNvPr>
          <p:cNvSpPr>
            <a:spLocks noGrp="1"/>
          </p:cNvSpPr>
          <p:nvPr>
            <p:ph type="dt" sz="half" idx="10"/>
          </p:nvPr>
        </p:nvSpPr>
        <p:spPr/>
        <p:txBody>
          <a:bodyPr/>
          <a:lstStyle/>
          <a:p>
            <a:fld id="{92AFFA77-0CDF-44F1-8B37-F90838DA1813}" type="datetimeFigureOut">
              <a:rPr lang="en-GB" smtClean="0"/>
              <a:t>28/06/2023</a:t>
            </a:fld>
            <a:endParaRPr lang="en-GB"/>
          </a:p>
        </p:txBody>
      </p:sp>
      <p:sp>
        <p:nvSpPr>
          <p:cNvPr id="6" name="Footer Placeholder 5">
            <a:extLst>
              <a:ext uri="{FF2B5EF4-FFF2-40B4-BE49-F238E27FC236}">
                <a16:creationId xmlns:a16="http://schemas.microsoft.com/office/drawing/2014/main" id="{692BFF14-81C5-3E80-FFA1-C25C1C34B02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666D8B4-DABF-312B-0088-7917A1062BD2}"/>
              </a:ext>
            </a:extLst>
          </p:cNvPr>
          <p:cNvSpPr>
            <a:spLocks noGrp="1"/>
          </p:cNvSpPr>
          <p:nvPr>
            <p:ph type="sldNum" sz="quarter" idx="12"/>
          </p:nvPr>
        </p:nvSpPr>
        <p:spPr/>
        <p:txBody>
          <a:bodyPr/>
          <a:lstStyle/>
          <a:p>
            <a:fld id="{2A098BBA-EF04-46BB-BEF0-B5D83FC440E3}" type="slidenum">
              <a:rPr lang="en-GB" smtClean="0"/>
              <a:t>‹#›</a:t>
            </a:fld>
            <a:endParaRPr lang="en-GB"/>
          </a:p>
        </p:txBody>
      </p:sp>
    </p:spTree>
    <p:extLst>
      <p:ext uri="{BB962C8B-B14F-4D97-AF65-F5344CB8AC3E}">
        <p14:creationId xmlns:p14="http://schemas.microsoft.com/office/powerpoint/2010/main" val="15736731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7A5DF-45DF-E7A7-35A5-AAD9A88188F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2643A25-DA6F-F338-C6D0-7F3206DEFD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B6F132-F9E2-4FDF-E18F-3873635549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E7556B8-6DB4-DB11-A575-24A6963279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2043F6-9FFE-C600-63F0-073636A802F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9061EC3-19F2-D29C-E080-C148754E9133}"/>
              </a:ext>
            </a:extLst>
          </p:cNvPr>
          <p:cNvSpPr>
            <a:spLocks noGrp="1"/>
          </p:cNvSpPr>
          <p:nvPr>
            <p:ph type="dt" sz="half" idx="10"/>
          </p:nvPr>
        </p:nvSpPr>
        <p:spPr/>
        <p:txBody>
          <a:bodyPr/>
          <a:lstStyle/>
          <a:p>
            <a:fld id="{92AFFA77-0CDF-44F1-8B37-F90838DA1813}" type="datetimeFigureOut">
              <a:rPr lang="en-GB" smtClean="0"/>
              <a:t>28/06/2023</a:t>
            </a:fld>
            <a:endParaRPr lang="en-GB"/>
          </a:p>
        </p:txBody>
      </p:sp>
      <p:sp>
        <p:nvSpPr>
          <p:cNvPr id="8" name="Footer Placeholder 7">
            <a:extLst>
              <a:ext uri="{FF2B5EF4-FFF2-40B4-BE49-F238E27FC236}">
                <a16:creationId xmlns:a16="http://schemas.microsoft.com/office/drawing/2014/main" id="{CFDFA10C-71C8-EC4A-FD07-3D4C4FB7B46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45C4DF3-6C7D-41B5-46CC-763CCACB3367}"/>
              </a:ext>
            </a:extLst>
          </p:cNvPr>
          <p:cNvSpPr>
            <a:spLocks noGrp="1"/>
          </p:cNvSpPr>
          <p:nvPr>
            <p:ph type="sldNum" sz="quarter" idx="12"/>
          </p:nvPr>
        </p:nvSpPr>
        <p:spPr/>
        <p:txBody>
          <a:bodyPr/>
          <a:lstStyle/>
          <a:p>
            <a:fld id="{2A098BBA-EF04-46BB-BEF0-B5D83FC440E3}" type="slidenum">
              <a:rPr lang="en-GB" smtClean="0"/>
              <a:t>‹#›</a:t>
            </a:fld>
            <a:endParaRPr lang="en-GB"/>
          </a:p>
        </p:txBody>
      </p:sp>
    </p:spTree>
    <p:extLst>
      <p:ext uri="{BB962C8B-B14F-4D97-AF65-F5344CB8AC3E}">
        <p14:creationId xmlns:p14="http://schemas.microsoft.com/office/powerpoint/2010/main" val="1683033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50AE0-1CA6-778D-DBCF-A04EA78712D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0A603AD-CB6B-69E4-9D0F-C774E0FFA4EB}"/>
              </a:ext>
            </a:extLst>
          </p:cNvPr>
          <p:cNvSpPr>
            <a:spLocks noGrp="1"/>
          </p:cNvSpPr>
          <p:nvPr>
            <p:ph type="dt" sz="half" idx="10"/>
          </p:nvPr>
        </p:nvSpPr>
        <p:spPr/>
        <p:txBody>
          <a:bodyPr/>
          <a:lstStyle/>
          <a:p>
            <a:fld id="{92AFFA77-0CDF-44F1-8B37-F90838DA1813}" type="datetimeFigureOut">
              <a:rPr lang="en-GB" smtClean="0"/>
              <a:t>28/06/2023</a:t>
            </a:fld>
            <a:endParaRPr lang="en-GB"/>
          </a:p>
        </p:txBody>
      </p:sp>
      <p:sp>
        <p:nvSpPr>
          <p:cNvPr id="4" name="Footer Placeholder 3">
            <a:extLst>
              <a:ext uri="{FF2B5EF4-FFF2-40B4-BE49-F238E27FC236}">
                <a16:creationId xmlns:a16="http://schemas.microsoft.com/office/drawing/2014/main" id="{E7630B8B-B3E7-2468-2169-2B587F491C6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231F73C-2CB6-40D3-D81E-DF720D05C165}"/>
              </a:ext>
            </a:extLst>
          </p:cNvPr>
          <p:cNvSpPr>
            <a:spLocks noGrp="1"/>
          </p:cNvSpPr>
          <p:nvPr>
            <p:ph type="sldNum" sz="quarter" idx="12"/>
          </p:nvPr>
        </p:nvSpPr>
        <p:spPr/>
        <p:txBody>
          <a:bodyPr/>
          <a:lstStyle/>
          <a:p>
            <a:fld id="{2A098BBA-EF04-46BB-BEF0-B5D83FC440E3}" type="slidenum">
              <a:rPr lang="en-GB" smtClean="0"/>
              <a:t>‹#›</a:t>
            </a:fld>
            <a:endParaRPr lang="en-GB"/>
          </a:p>
        </p:txBody>
      </p:sp>
    </p:spTree>
    <p:extLst>
      <p:ext uri="{BB962C8B-B14F-4D97-AF65-F5344CB8AC3E}">
        <p14:creationId xmlns:p14="http://schemas.microsoft.com/office/powerpoint/2010/main" val="26070728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7DA279-99B1-D240-1A2D-E25BC2FE52BA}"/>
              </a:ext>
            </a:extLst>
          </p:cNvPr>
          <p:cNvSpPr>
            <a:spLocks noGrp="1"/>
          </p:cNvSpPr>
          <p:nvPr>
            <p:ph type="dt" sz="half" idx="10"/>
          </p:nvPr>
        </p:nvSpPr>
        <p:spPr/>
        <p:txBody>
          <a:bodyPr/>
          <a:lstStyle/>
          <a:p>
            <a:fld id="{92AFFA77-0CDF-44F1-8B37-F90838DA1813}" type="datetimeFigureOut">
              <a:rPr lang="en-GB" smtClean="0"/>
              <a:t>28/06/2023</a:t>
            </a:fld>
            <a:endParaRPr lang="en-GB"/>
          </a:p>
        </p:txBody>
      </p:sp>
      <p:sp>
        <p:nvSpPr>
          <p:cNvPr id="3" name="Footer Placeholder 2">
            <a:extLst>
              <a:ext uri="{FF2B5EF4-FFF2-40B4-BE49-F238E27FC236}">
                <a16:creationId xmlns:a16="http://schemas.microsoft.com/office/drawing/2014/main" id="{216421F6-B2BE-C34E-CE05-D6133DA80C1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56C3E92-8D4F-556A-BDEC-DADAE802EBC3}"/>
              </a:ext>
            </a:extLst>
          </p:cNvPr>
          <p:cNvSpPr>
            <a:spLocks noGrp="1"/>
          </p:cNvSpPr>
          <p:nvPr>
            <p:ph type="sldNum" sz="quarter" idx="12"/>
          </p:nvPr>
        </p:nvSpPr>
        <p:spPr/>
        <p:txBody>
          <a:bodyPr/>
          <a:lstStyle/>
          <a:p>
            <a:fld id="{2A098BBA-EF04-46BB-BEF0-B5D83FC440E3}" type="slidenum">
              <a:rPr lang="en-GB" smtClean="0"/>
              <a:t>‹#›</a:t>
            </a:fld>
            <a:endParaRPr lang="en-GB"/>
          </a:p>
        </p:txBody>
      </p:sp>
    </p:spTree>
    <p:extLst>
      <p:ext uri="{BB962C8B-B14F-4D97-AF65-F5344CB8AC3E}">
        <p14:creationId xmlns:p14="http://schemas.microsoft.com/office/powerpoint/2010/main" val="40401501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CBDF3-A123-7D54-F69A-4C0B1FFB8F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0113378-1969-884F-C320-6CD7CFC467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381AF64-7EB5-3825-E2BD-AD867007AB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8A4A17-388E-3FCF-6FA0-7270C77F6ADD}"/>
              </a:ext>
            </a:extLst>
          </p:cNvPr>
          <p:cNvSpPr>
            <a:spLocks noGrp="1"/>
          </p:cNvSpPr>
          <p:nvPr>
            <p:ph type="dt" sz="half" idx="10"/>
          </p:nvPr>
        </p:nvSpPr>
        <p:spPr/>
        <p:txBody>
          <a:bodyPr/>
          <a:lstStyle/>
          <a:p>
            <a:fld id="{92AFFA77-0CDF-44F1-8B37-F90838DA1813}" type="datetimeFigureOut">
              <a:rPr lang="en-GB" smtClean="0"/>
              <a:t>28/06/2023</a:t>
            </a:fld>
            <a:endParaRPr lang="en-GB"/>
          </a:p>
        </p:txBody>
      </p:sp>
      <p:sp>
        <p:nvSpPr>
          <p:cNvPr id="6" name="Footer Placeholder 5">
            <a:extLst>
              <a:ext uri="{FF2B5EF4-FFF2-40B4-BE49-F238E27FC236}">
                <a16:creationId xmlns:a16="http://schemas.microsoft.com/office/drawing/2014/main" id="{D8FBE570-4CCD-66A3-7281-F7221841DF9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617B2C4-B3DA-D1C7-6472-0BFCDA2F93EA}"/>
              </a:ext>
            </a:extLst>
          </p:cNvPr>
          <p:cNvSpPr>
            <a:spLocks noGrp="1"/>
          </p:cNvSpPr>
          <p:nvPr>
            <p:ph type="sldNum" sz="quarter" idx="12"/>
          </p:nvPr>
        </p:nvSpPr>
        <p:spPr/>
        <p:txBody>
          <a:bodyPr/>
          <a:lstStyle/>
          <a:p>
            <a:fld id="{2A098BBA-EF04-46BB-BEF0-B5D83FC440E3}" type="slidenum">
              <a:rPr lang="en-GB" smtClean="0"/>
              <a:t>‹#›</a:t>
            </a:fld>
            <a:endParaRPr lang="en-GB"/>
          </a:p>
        </p:txBody>
      </p:sp>
    </p:spTree>
    <p:extLst>
      <p:ext uri="{BB962C8B-B14F-4D97-AF65-F5344CB8AC3E}">
        <p14:creationId xmlns:p14="http://schemas.microsoft.com/office/powerpoint/2010/main" val="9923887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33E23-8476-2346-2871-10EF41FAAC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48544DC-0779-DC78-B549-3156222D88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580AB80-5D09-3CE8-68D3-5A065B09BF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BC4B0B-C381-BF8B-4405-70AE358A5339}"/>
              </a:ext>
            </a:extLst>
          </p:cNvPr>
          <p:cNvSpPr>
            <a:spLocks noGrp="1"/>
          </p:cNvSpPr>
          <p:nvPr>
            <p:ph type="dt" sz="half" idx="10"/>
          </p:nvPr>
        </p:nvSpPr>
        <p:spPr/>
        <p:txBody>
          <a:bodyPr/>
          <a:lstStyle/>
          <a:p>
            <a:fld id="{92AFFA77-0CDF-44F1-8B37-F90838DA1813}" type="datetimeFigureOut">
              <a:rPr lang="en-GB" smtClean="0"/>
              <a:t>28/06/2023</a:t>
            </a:fld>
            <a:endParaRPr lang="en-GB"/>
          </a:p>
        </p:txBody>
      </p:sp>
      <p:sp>
        <p:nvSpPr>
          <p:cNvPr id="6" name="Footer Placeholder 5">
            <a:extLst>
              <a:ext uri="{FF2B5EF4-FFF2-40B4-BE49-F238E27FC236}">
                <a16:creationId xmlns:a16="http://schemas.microsoft.com/office/drawing/2014/main" id="{A7BA4905-18E7-743C-F715-FE5313DF37A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D7485D-F0EF-B62B-C31C-AF6F1C8E042E}"/>
              </a:ext>
            </a:extLst>
          </p:cNvPr>
          <p:cNvSpPr>
            <a:spLocks noGrp="1"/>
          </p:cNvSpPr>
          <p:nvPr>
            <p:ph type="sldNum" sz="quarter" idx="12"/>
          </p:nvPr>
        </p:nvSpPr>
        <p:spPr/>
        <p:txBody>
          <a:bodyPr/>
          <a:lstStyle/>
          <a:p>
            <a:fld id="{2A098BBA-EF04-46BB-BEF0-B5D83FC440E3}" type="slidenum">
              <a:rPr lang="en-GB" smtClean="0"/>
              <a:t>‹#›</a:t>
            </a:fld>
            <a:endParaRPr lang="en-GB"/>
          </a:p>
        </p:txBody>
      </p:sp>
    </p:spTree>
    <p:extLst>
      <p:ext uri="{BB962C8B-B14F-4D97-AF65-F5344CB8AC3E}">
        <p14:creationId xmlns:p14="http://schemas.microsoft.com/office/powerpoint/2010/main" val="22220346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732ED-5FD4-51A5-1CD8-F11897DA7E9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6E9D7DD-4924-3054-9999-0D688823FA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0B20DE9-71A7-8269-B6A6-E9E0039E3EED}"/>
              </a:ext>
            </a:extLst>
          </p:cNvPr>
          <p:cNvSpPr>
            <a:spLocks noGrp="1"/>
          </p:cNvSpPr>
          <p:nvPr>
            <p:ph type="dt" sz="half" idx="10"/>
          </p:nvPr>
        </p:nvSpPr>
        <p:spPr/>
        <p:txBody>
          <a:bodyPr/>
          <a:lstStyle/>
          <a:p>
            <a:fld id="{92AFFA77-0CDF-44F1-8B37-F90838DA1813}" type="datetimeFigureOut">
              <a:rPr lang="en-GB" smtClean="0"/>
              <a:t>28/06/2023</a:t>
            </a:fld>
            <a:endParaRPr lang="en-GB"/>
          </a:p>
        </p:txBody>
      </p:sp>
      <p:sp>
        <p:nvSpPr>
          <p:cNvPr id="5" name="Footer Placeholder 4">
            <a:extLst>
              <a:ext uri="{FF2B5EF4-FFF2-40B4-BE49-F238E27FC236}">
                <a16:creationId xmlns:a16="http://schemas.microsoft.com/office/drawing/2014/main" id="{020B25C5-8326-2CC5-50A2-5AE74AAD7F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79FA5C-2DA6-AAE2-A299-2B278AF790F0}"/>
              </a:ext>
            </a:extLst>
          </p:cNvPr>
          <p:cNvSpPr>
            <a:spLocks noGrp="1"/>
          </p:cNvSpPr>
          <p:nvPr>
            <p:ph type="sldNum" sz="quarter" idx="12"/>
          </p:nvPr>
        </p:nvSpPr>
        <p:spPr/>
        <p:txBody>
          <a:bodyPr/>
          <a:lstStyle/>
          <a:p>
            <a:fld id="{2A098BBA-EF04-46BB-BEF0-B5D83FC440E3}" type="slidenum">
              <a:rPr lang="en-GB" smtClean="0"/>
              <a:t>‹#›</a:t>
            </a:fld>
            <a:endParaRPr lang="en-GB"/>
          </a:p>
        </p:txBody>
      </p:sp>
    </p:spTree>
    <p:extLst>
      <p:ext uri="{BB962C8B-B14F-4D97-AF65-F5344CB8AC3E}">
        <p14:creationId xmlns:p14="http://schemas.microsoft.com/office/powerpoint/2010/main" val="8476869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97B5CF-FE8B-B075-DF09-CD8A3BC100C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3D2B15D-16C7-B987-3927-CC157ECAC8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C80596-2DC9-3059-79C3-9BCE1280DFFD}"/>
              </a:ext>
            </a:extLst>
          </p:cNvPr>
          <p:cNvSpPr>
            <a:spLocks noGrp="1"/>
          </p:cNvSpPr>
          <p:nvPr>
            <p:ph type="dt" sz="half" idx="10"/>
          </p:nvPr>
        </p:nvSpPr>
        <p:spPr/>
        <p:txBody>
          <a:bodyPr/>
          <a:lstStyle/>
          <a:p>
            <a:fld id="{92AFFA77-0CDF-44F1-8B37-F90838DA1813}" type="datetimeFigureOut">
              <a:rPr lang="en-GB" smtClean="0"/>
              <a:t>28/06/2023</a:t>
            </a:fld>
            <a:endParaRPr lang="en-GB"/>
          </a:p>
        </p:txBody>
      </p:sp>
      <p:sp>
        <p:nvSpPr>
          <p:cNvPr id="5" name="Footer Placeholder 4">
            <a:extLst>
              <a:ext uri="{FF2B5EF4-FFF2-40B4-BE49-F238E27FC236}">
                <a16:creationId xmlns:a16="http://schemas.microsoft.com/office/drawing/2014/main" id="{2B9F12F1-4229-1B5C-6F52-1450C2AD45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AF4533-AA3F-2CEF-981C-FEB31083987E}"/>
              </a:ext>
            </a:extLst>
          </p:cNvPr>
          <p:cNvSpPr>
            <a:spLocks noGrp="1"/>
          </p:cNvSpPr>
          <p:nvPr>
            <p:ph type="sldNum" sz="quarter" idx="12"/>
          </p:nvPr>
        </p:nvSpPr>
        <p:spPr/>
        <p:txBody>
          <a:bodyPr/>
          <a:lstStyle/>
          <a:p>
            <a:fld id="{2A098BBA-EF04-46BB-BEF0-B5D83FC440E3}" type="slidenum">
              <a:rPr lang="en-GB" smtClean="0"/>
              <a:t>‹#›</a:t>
            </a:fld>
            <a:endParaRPr lang="en-GB"/>
          </a:p>
        </p:txBody>
      </p:sp>
    </p:spTree>
    <p:extLst>
      <p:ext uri="{BB962C8B-B14F-4D97-AF65-F5344CB8AC3E}">
        <p14:creationId xmlns:p14="http://schemas.microsoft.com/office/powerpoint/2010/main" val="3461786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DEB3BA58-60D7-48A0-A5B1-34F592CCFBAE}" type="datetimeFigureOut">
              <a:rPr lang="en-GB" smtClean="0"/>
              <a:t>28/06/2023</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CC4E4954-8978-44BA-85B5-99C693AD9300}"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701993"/>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48F331-5FBD-6743-0B5A-6CA8ABE6F7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7E3A437-B525-0B3C-C197-E2B9FCD252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BBED66-46B6-7DC7-8194-DAE5F4365D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AFFA77-0CDF-44F1-8B37-F90838DA1813}" type="datetimeFigureOut">
              <a:rPr lang="en-GB" smtClean="0"/>
              <a:t>28/06/2023</a:t>
            </a:fld>
            <a:endParaRPr lang="en-GB"/>
          </a:p>
        </p:txBody>
      </p:sp>
      <p:sp>
        <p:nvSpPr>
          <p:cNvPr id="5" name="Footer Placeholder 4">
            <a:extLst>
              <a:ext uri="{FF2B5EF4-FFF2-40B4-BE49-F238E27FC236}">
                <a16:creationId xmlns:a16="http://schemas.microsoft.com/office/drawing/2014/main" id="{D9963E7A-2B3D-EA11-F9F3-95C7E2C94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D586782-5DB3-355D-3AAB-B7FF048432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098BBA-EF04-46BB-BEF0-B5D83FC440E3}" type="slidenum">
              <a:rPr lang="en-GB" smtClean="0"/>
              <a:t>‹#›</a:t>
            </a:fld>
            <a:endParaRPr lang="en-GB"/>
          </a:p>
        </p:txBody>
      </p:sp>
    </p:spTree>
    <p:extLst>
      <p:ext uri="{BB962C8B-B14F-4D97-AF65-F5344CB8AC3E}">
        <p14:creationId xmlns:p14="http://schemas.microsoft.com/office/powerpoint/2010/main" val="1417960348"/>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enhancementthemes.ac.uk/docs/ethemes/student-transitions/key-transition-skills.pdf" TargetMode="External"/><Relationship Id="rId2" Type="http://schemas.openxmlformats.org/officeDocument/2006/relationships/hyperlink" Target="https://www.enhancementthemes.ac.uk/docs/ethemes/student-transitions/critical-self-reflection.pdf" TargetMode="External"/><Relationship Id="rId1" Type="http://schemas.openxmlformats.org/officeDocument/2006/relationships/slideLayout" Target="../slideLayouts/slideLayout2.xml"/><Relationship Id="rId4" Type="http://schemas.openxmlformats.org/officeDocument/2006/relationships/hyperlink" Target="https://www.enhancementthemes.ac.uk/docs/ethemes/student-transitions/skills-at-different-transition-points.pdf"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enhancementthemes.ac.uk/docs/ethemes/student-transitions/transition-models-and-how-students-experience-change.pdf" TargetMode="External"/><Relationship Id="rId2" Type="http://schemas.openxmlformats.org/officeDocument/2006/relationships/hyperlink" Target="https://www.enhancementthemes.ac.uk/docs/ethemes/student-transitions/self-efficacy.pdf" TargetMode="External"/><Relationship Id="rId1" Type="http://schemas.openxmlformats.org/officeDocument/2006/relationships/slideLayout" Target="../slideLayouts/slideLayout2.xml"/><Relationship Id="rId5" Type="http://schemas.openxmlformats.org/officeDocument/2006/relationships/hyperlink" Target="https://doi.org/10.1177/07342829221097174" TargetMode="External"/><Relationship Id="rId4" Type="http://schemas.openxmlformats.org/officeDocument/2006/relationships/hyperlink" Target="https://www.imperial.ac.uk/education-research/evaluation/what-can-i-evaluate/self-efficacy/tools-for-assessing-self-efficacy/educational-self-efficacy-scale/"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AD9DE-CDB6-3545-1042-0388DA390617}"/>
              </a:ext>
            </a:extLst>
          </p:cNvPr>
          <p:cNvSpPr>
            <a:spLocks noGrp="1"/>
          </p:cNvSpPr>
          <p:nvPr>
            <p:ph type="ctrTitle"/>
          </p:nvPr>
        </p:nvSpPr>
        <p:spPr/>
        <p:txBody>
          <a:bodyPr>
            <a:normAutofit fontScale="90000"/>
          </a:bodyPr>
          <a:lstStyle/>
          <a:p>
            <a:r>
              <a:rPr lang="en-GB" dirty="0"/>
              <a:t>Academic self-efficacy &amp; International students’ transitions to higher education</a:t>
            </a:r>
          </a:p>
        </p:txBody>
      </p:sp>
      <p:sp>
        <p:nvSpPr>
          <p:cNvPr id="3" name="Subtitle 2">
            <a:extLst>
              <a:ext uri="{FF2B5EF4-FFF2-40B4-BE49-F238E27FC236}">
                <a16:creationId xmlns:a16="http://schemas.microsoft.com/office/drawing/2014/main" id="{F1C560B5-A96E-35E3-8BEE-0C57C855A645}"/>
              </a:ext>
            </a:extLst>
          </p:cNvPr>
          <p:cNvSpPr>
            <a:spLocks noGrp="1"/>
          </p:cNvSpPr>
          <p:nvPr>
            <p:ph type="subTitle" idx="1"/>
          </p:nvPr>
        </p:nvSpPr>
        <p:spPr/>
        <p:txBody>
          <a:bodyPr/>
          <a:lstStyle/>
          <a:p>
            <a:pPr algn="l"/>
            <a:r>
              <a:rPr lang="en-GB" sz="1800" b="0" i="0" dirty="0">
                <a:solidFill>
                  <a:srgbClr val="000000"/>
                </a:solidFill>
                <a:effectLst/>
                <a:latin typeface="Calibri" panose="020F0502020204030204" pitchFamily="34" charset="0"/>
              </a:rPr>
              <a:t>Engaging learners in and beyond the classroom</a:t>
            </a:r>
          </a:p>
        </p:txBody>
      </p:sp>
    </p:spTree>
    <p:extLst>
      <p:ext uri="{BB962C8B-B14F-4D97-AF65-F5344CB8AC3E}">
        <p14:creationId xmlns:p14="http://schemas.microsoft.com/office/powerpoint/2010/main" val="2615445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4E931-19D9-5640-834A-0D259301A126}"/>
              </a:ext>
            </a:extLst>
          </p:cNvPr>
          <p:cNvSpPr>
            <a:spLocks noGrp="1"/>
          </p:cNvSpPr>
          <p:nvPr>
            <p:ph type="title"/>
          </p:nvPr>
        </p:nvSpPr>
        <p:spPr/>
        <p:txBody>
          <a:bodyPr/>
          <a:lstStyle/>
          <a:p>
            <a:r>
              <a:rPr lang="en-GB"/>
              <a:t>Outline</a:t>
            </a:r>
          </a:p>
        </p:txBody>
      </p:sp>
      <p:sp>
        <p:nvSpPr>
          <p:cNvPr id="3" name="Content Placeholder 2">
            <a:extLst>
              <a:ext uri="{FF2B5EF4-FFF2-40B4-BE49-F238E27FC236}">
                <a16:creationId xmlns:a16="http://schemas.microsoft.com/office/drawing/2014/main" id="{53DDE6BA-8D25-A008-B635-D82617F0AF11}"/>
              </a:ext>
            </a:extLst>
          </p:cNvPr>
          <p:cNvSpPr>
            <a:spLocks noGrp="1"/>
          </p:cNvSpPr>
          <p:nvPr>
            <p:ph idx="1"/>
          </p:nvPr>
        </p:nvSpPr>
        <p:spPr>
          <a:xfrm>
            <a:off x="1024128" y="2196353"/>
            <a:ext cx="9720073" cy="4572000"/>
          </a:xfrm>
        </p:spPr>
        <p:txBody>
          <a:bodyPr>
            <a:normAutofit/>
          </a:bodyPr>
          <a:lstStyle/>
          <a:p>
            <a:pPr lvl="1">
              <a:buFont typeface="Arial" panose="020B0604020202020204" pitchFamily="34" charset="0"/>
              <a:buChar char="•"/>
            </a:pPr>
            <a:r>
              <a:rPr lang="en-GB" dirty="0"/>
              <a:t>Abbreviations</a:t>
            </a:r>
          </a:p>
          <a:p>
            <a:pPr lvl="1">
              <a:buFont typeface="Arial" panose="020B0604020202020204" pitchFamily="34" charset="0"/>
              <a:buChar char="•"/>
            </a:pPr>
            <a:r>
              <a:rPr lang="en-GB" dirty="0"/>
              <a:t>Purpose</a:t>
            </a:r>
          </a:p>
          <a:p>
            <a:pPr marL="0" indent="0">
              <a:buNone/>
            </a:pPr>
            <a:r>
              <a:rPr lang="en-GB" dirty="0"/>
              <a:t>Part 1: Secondary Research – Academic Self-Efficacy</a:t>
            </a:r>
          </a:p>
          <a:p>
            <a:pPr lvl="1">
              <a:buFont typeface="Arial" panose="020B0604020202020204" pitchFamily="34" charset="0"/>
              <a:buChar char="•"/>
            </a:pPr>
            <a:r>
              <a:rPr lang="en-GB" dirty="0"/>
              <a:t>Definition</a:t>
            </a:r>
          </a:p>
          <a:p>
            <a:pPr lvl="1">
              <a:buFont typeface="Arial" panose="020B0604020202020204" pitchFamily="34" charset="0"/>
              <a:buChar char="•"/>
            </a:pPr>
            <a:r>
              <a:rPr lang="en-GB" dirty="0"/>
              <a:t>Key Skills to Focus on</a:t>
            </a:r>
          </a:p>
          <a:p>
            <a:pPr lvl="1">
              <a:buFont typeface="Arial" panose="020B0604020202020204" pitchFamily="34" charset="0"/>
              <a:buChar char="•"/>
            </a:pPr>
            <a:r>
              <a:rPr lang="en-GB" dirty="0"/>
              <a:t>Self-Efficacy as a Core Skill</a:t>
            </a:r>
          </a:p>
          <a:p>
            <a:pPr lvl="1">
              <a:buFont typeface="Arial" panose="020B0604020202020204" pitchFamily="34" charset="0"/>
              <a:buChar char="•"/>
            </a:pPr>
            <a:r>
              <a:rPr lang="en-GB" dirty="0"/>
              <a:t>Briefly: Improving Academic Self-Efficacy</a:t>
            </a:r>
          </a:p>
          <a:p>
            <a:pPr marL="0" indent="0">
              <a:buNone/>
            </a:pPr>
            <a:r>
              <a:rPr lang="en-GB" dirty="0"/>
              <a:t>Part 2: Primary Research Results</a:t>
            </a:r>
          </a:p>
          <a:p>
            <a:pPr lvl="1">
              <a:buFont typeface="Arial" panose="020B0604020202020204" pitchFamily="34" charset="0"/>
              <a:buChar char="•"/>
            </a:pPr>
            <a:r>
              <a:rPr lang="en-GB" dirty="0"/>
              <a:t>Research methods</a:t>
            </a:r>
          </a:p>
          <a:p>
            <a:pPr lvl="1">
              <a:buFont typeface="Arial" panose="020B0604020202020204" pitchFamily="34" charset="0"/>
              <a:buChar char="•"/>
            </a:pPr>
            <a:r>
              <a:rPr lang="en-GB" dirty="0"/>
              <a:t>Research results</a:t>
            </a:r>
          </a:p>
          <a:p>
            <a:pPr lvl="1">
              <a:buFont typeface="Arial" panose="020B0604020202020204" pitchFamily="34" charset="0"/>
              <a:buChar char="•"/>
            </a:pPr>
            <a:r>
              <a:rPr lang="en-GB" dirty="0"/>
              <a:t>Analysis – Students may need help with social </a:t>
            </a:r>
            <a:r>
              <a:rPr lang="en-GB" dirty="0" err="1"/>
              <a:t>integratoin</a:t>
            </a:r>
            <a:endParaRPr lang="en-GB" dirty="0"/>
          </a:p>
          <a:p>
            <a:pPr marL="0" indent="0">
              <a:buNone/>
            </a:pPr>
            <a:r>
              <a:rPr lang="en-GB" dirty="0"/>
              <a:t>Part 3: Implications, Insights and Future Research</a:t>
            </a:r>
          </a:p>
        </p:txBody>
      </p:sp>
    </p:spTree>
    <p:extLst>
      <p:ext uri="{BB962C8B-B14F-4D97-AF65-F5344CB8AC3E}">
        <p14:creationId xmlns:p14="http://schemas.microsoft.com/office/powerpoint/2010/main" val="1053929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fade">
                                      <p:cBhvr>
                                        <p:cTn id="41" dur="500"/>
                                        <p:tgtEl>
                                          <p:spTgt spid="3">
                                            <p:txEl>
                                              <p:pRg st="10" end="1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animEffect transition="in" filter="fade">
                                      <p:cBhvr>
                                        <p:cTn id="46"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B03A2-4D74-9993-C0ED-198BEF6BFFEC}"/>
              </a:ext>
            </a:extLst>
          </p:cNvPr>
          <p:cNvSpPr>
            <a:spLocks noGrp="1"/>
          </p:cNvSpPr>
          <p:nvPr>
            <p:ph type="title"/>
          </p:nvPr>
        </p:nvSpPr>
        <p:spPr/>
        <p:txBody>
          <a:bodyPr/>
          <a:lstStyle/>
          <a:p>
            <a:r>
              <a:rPr lang="en-GB" dirty="0"/>
              <a:t>abbreviations</a:t>
            </a:r>
          </a:p>
        </p:txBody>
      </p:sp>
      <p:sp>
        <p:nvSpPr>
          <p:cNvPr id="3" name="Content Placeholder 2">
            <a:extLst>
              <a:ext uri="{FF2B5EF4-FFF2-40B4-BE49-F238E27FC236}">
                <a16:creationId xmlns:a16="http://schemas.microsoft.com/office/drawing/2014/main" id="{F5CB03C8-5138-CA55-AB03-36271F63173D}"/>
              </a:ext>
            </a:extLst>
          </p:cNvPr>
          <p:cNvSpPr>
            <a:spLocks noGrp="1"/>
          </p:cNvSpPr>
          <p:nvPr>
            <p:ph idx="1"/>
          </p:nvPr>
        </p:nvSpPr>
        <p:spPr/>
        <p:txBody>
          <a:bodyPr>
            <a:normAutofit/>
          </a:bodyPr>
          <a:lstStyle/>
          <a:p>
            <a:r>
              <a:rPr lang="en-GB" sz="2800" dirty="0"/>
              <a:t>International College Dundee (</a:t>
            </a:r>
            <a:r>
              <a:rPr lang="en-GB" sz="2800" b="1" dirty="0">
                <a:solidFill>
                  <a:srgbClr val="FF0000"/>
                </a:solidFill>
              </a:rPr>
              <a:t>ICD</a:t>
            </a:r>
            <a:r>
              <a:rPr lang="en-GB" sz="2800" dirty="0"/>
              <a:t>)</a:t>
            </a:r>
          </a:p>
          <a:p>
            <a:r>
              <a:rPr lang="en-GB" sz="2800" dirty="0"/>
              <a:t>University of Dundee (</a:t>
            </a:r>
            <a:r>
              <a:rPr lang="en-GB" sz="2800" b="1" dirty="0">
                <a:solidFill>
                  <a:srgbClr val="FF0000"/>
                </a:solidFill>
              </a:rPr>
              <a:t>UoD</a:t>
            </a:r>
            <a:r>
              <a:rPr lang="en-GB" sz="2800" dirty="0"/>
              <a:t>)</a:t>
            </a:r>
          </a:p>
          <a:p>
            <a:r>
              <a:rPr lang="en-GB" sz="2800" dirty="0"/>
              <a:t>Dundee University Student Association (</a:t>
            </a:r>
            <a:r>
              <a:rPr lang="en-GB" sz="2800" b="1" dirty="0">
                <a:solidFill>
                  <a:srgbClr val="FF0000"/>
                </a:solidFill>
              </a:rPr>
              <a:t>DUSA</a:t>
            </a:r>
            <a:r>
              <a:rPr lang="en-GB" sz="2800" dirty="0"/>
              <a:t>)</a:t>
            </a:r>
          </a:p>
          <a:p>
            <a:r>
              <a:rPr lang="en-GB" sz="2800" dirty="0"/>
              <a:t>Joint Academic Board (</a:t>
            </a:r>
            <a:r>
              <a:rPr lang="en-GB" sz="2800" b="1">
                <a:solidFill>
                  <a:srgbClr val="FF0000"/>
                </a:solidFill>
              </a:rPr>
              <a:t>JAB</a:t>
            </a:r>
            <a:r>
              <a:rPr lang="en-GB" sz="2800"/>
              <a:t>)</a:t>
            </a:r>
            <a:endParaRPr lang="en-GB" sz="2800" dirty="0"/>
          </a:p>
        </p:txBody>
      </p:sp>
    </p:spTree>
    <p:extLst>
      <p:ext uri="{BB962C8B-B14F-4D97-AF65-F5344CB8AC3E}">
        <p14:creationId xmlns:p14="http://schemas.microsoft.com/office/powerpoint/2010/main" val="2019018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6250D-221F-A59A-1395-D8DE7C170BF5}"/>
              </a:ext>
            </a:extLst>
          </p:cNvPr>
          <p:cNvSpPr>
            <a:spLocks noGrp="1"/>
          </p:cNvSpPr>
          <p:nvPr>
            <p:ph type="title"/>
          </p:nvPr>
        </p:nvSpPr>
        <p:spPr/>
        <p:txBody>
          <a:bodyPr/>
          <a:lstStyle/>
          <a:p>
            <a:r>
              <a:rPr lang="en-US" dirty="0"/>
              <a:t>Purpose</a:t>
            </a:r>
          </a:p>
        </p:txBody>
      </p:sp>
      <p:sp>
        <p:nvSpPr>
          <p:cNvPr id="3" name="Content Placeholder 2">
            <a:extLst>
              <a:ext uri="{FF2B5EF4-FFF2-40B4-BE49-F238E27FC236}">
                <a16:creationId xmlns:a16="http://schemas.microsoft.com/office/drawing/2014/main" id="{533BE611-7A63-E5B7-B516-E734D7158467}"/>
              </a:ext>
            </a:extLst>
          </p:cNvPr>
          <p:cNvSpPr>
            <a:spLocks noGrp="1"/>
          </p:cNvSpPr>
          <p:nvPr>
            <p:ph idx="1"/>
          </p:nvPr>
        </p:nvSpPr>
        <p:spPr>
          <a:xfrm>
            <a:off x="1024128" y="2286000"/>
            <a:ext cx="10975367" cy="4023360"/>
          </a:xfrm>
        </p:spPr>
        <p:txBody>
          <a:bodyPr/>
          <a:lstStyle/>
          <a:p>
            <a:pPr marL="457200" indent="-457200">
              <a:buFont typeface="+mj-lt"/>
              <a:buAutoNum type="arabicPeriod"/>
            </a:pPr>
            <a:r>
              <a:rPr lang="en-US" dirty="0"/>
              <a:t>ICD received feedback that some graduates were struggling with their transition into the </a:t>
            </a:r>
            <a:r>
              <a:rPr lang="en-US" dirty="0" err="1"/>
              <a:t>UoD</a:t>
            </a:r>
            <a:r>
              <a:rPr lang="en-US" dirty="0"/>
              <a:t>, particularly in meeting deadlines and achieving academic success.</a:t>
            </a:r>
          </a:p>
          <a:p>
            <a:pPr marL="457200" indent="-457200">
              <a:buFont typeface="+mj-lt"/>
              <a:buAutoNum type="arabicPeriod"/>
            </a:pPr>
            <a:r>
              <a:rPr lang="en-US" dirty="0"/>
              <a:t>“The Survival Toolkit” project was initiated to improve foundation and presessional student transition to university and enhance their resilience and succeed academically.</a:t>
            </a:r>
          </a:p>
          <a:p>
            <a:pPr marL="457200" indent="-457200">
              <a:buFont typeface="+mj-lt"/>
              <a:buAutoNum type="arabicPeriod"/>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023182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F2335-181C-B032-5F28-4E92A70F0B44}"/>
              </a:ext>
            </a:extLst>
          </p:cNvPr>
          <p:cNvSpPr>
            <a:spLocks noGrp="1"/>
          </p:cNvSpPr>
          <p:nvPr>
            <p:ph type="title"/>
          </p:nvPr>
        </p:nvSpPr>
        <p:spPr/>
        <p:txBody>
          <a:bodyPr/>
          <a:lstStyle/>
          <a:p>
            <a:r>
              <a:rPr lang="en-GB" dirty="0"/>
              <a:t>Part 1 secondary research: Self-Efficacy</a:t>
            </a:r>
          </a:p>
        </p:txBody>
      </p:sp>
      <p:sp>
        <p:nvSpPr>
          <p:cNvPr id="3" name="Content Placeholder 2">
            <a:extLst>
              <a:ext uri="{FF2B5EF4-FFF2-40B4-BE49-F238E27FC236}">
                <a16:creationId xmlns:a16="http://schemas.microsoft.com/office/drawing/2014/main" id="{4BCC05F0-14B9-EF35-384A-440A3B2AF2BA}"/>
              </a:ext>
            </a:extLst>
          </p:cNvPr>
          <p:cNvSpPr>
            <a:spLocks noGrp="1"/>
          </p:cNvSpPr>
          <p:nvPr>
            <p:ph idx="1"/>
          </p:nvPr>
        </p:nvSpPr>
        <p:spPr/>
        <p:txBody>
          <a:bodyPr/>
          <a:lstStyle/>
          <a:p>
            <a:pPr marL="0" indent="0">
              <a:buNone/>
            </a:pPr>
            <a:endParaRPr lang="en-GB" dirty="0"/>
          </a:p>
        </p:txBody>
      </p:sp>
    </p:spTree>
    <p:extLst>
      <p:ext uri="{BB962C8B-B14F-4D97-AF65-F5344CB8AC3E}">
        <p14:creationId xmlns:p14="http://schemas.microsoft.com/office/powerpoint/2010/main" val="3749810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7175F-A171-7892-269B-219D81F0C061}"/>
              </a:ext>
            </a:extLst>
          </p:cNvPr>
          <p:cNvSpPr>
            <a:spLocks noGrp="1"/>
          </p:cNvSpPr>
          <p:nvPr>
            <p:ph type="title"/>
          </p:nvPr>
        </p:nvSpPr>
        <p:spPr/>
        <p:txBody>
          <a:bodyPr/>
          <a:lstStyle/>
          <a:p>
            <a:r>
              <a:rPr lang="en-GB" dirty="0"/>
              <a:t>Definition – academic Self-Efficacy</a:t>
            </a:r>
          </a:p>
        </p:txBody>
      </p:sp>
      <p:sp>
        <p:nvSpPr>
          <p:cNvPr id="3" name="Content Placeholder 2">
            <a:extLst>
              <a:ext uri="{FF2B5EF4-FFF2-40B4-BE49-F238E27FC236}">
                <a16:creationId xmlns:a16="http://schemas.microsoft.com/office/drawing/2014/main" id="{027BE487-1AAF-8C5A-6E42-987B46068BFA}"/>
              </a:ext>
            </a:extLst>
          </p:cNvPr>
          <p:cNvSpPr>
            <a:spLocks noGrp="1"/>
          </p:cNvSpPr>
          <p:nvPr>
            <p:ph idx="1"/>
          </p:nvPr>
        </p:nvSpPr>
        <p:spPr/>
        <p:txBody>
          <a:bodyPr/>
          <a:lstStyle/>
          <a:p>
            <a:pPr marL="0" indent="0">
              <a:buNone/>
            </a:pPr>
            <a:r>
              <a:rPr lang="en-GB" dirty="0"/>
              <a:t>“…academic self-efficacy refers to the individuals' convictions that they can successfully perform given academic tasks at designated levels.” (Schunk 1991, cited p. 2 in Cheng </a:t>
            </a:r>
            <a:r>
              <a:rPr lang="en-GB" i="1" dirty="0"/>
              <a:t>et al.</a:t>
            </a:r>
            <a:r>
              <a:rPr lang="en-GB" dirty="0"/>
              <a:t> 2023).</a:t>
            </a:r>
          </a:p>
          <a:p>
            <a:pPr marL="0" indent="0">
              <a:buNone/>
            </a:pPr>
            <a:r>
              <a:rPr lang="en-GB" dirty="0"/>
              <a:t>“Academic self-efficacy (ASE) refers to a student’s global belief in his/her ability to master the various academic challenges at university and is an essential antecedent of wellbeing and performance.” (van Zyl </a:t>
            </a:r>
            <a:r>
              <a:rPr lang="en-GB" i="1" dirty="0"/>
              <a:t>et al</a:t>
            </a:r>
            <a:r>
              <a:rPr lang="en-GB" dirty="0"/>
              <a:t>, 2022).</a:t>
            </a:r>
            <a:endParaRPr lang="en-GB" i="1" dirty="0"/>
          </a:p>
          <a:p>
            <a:pPr>
              <a:buFont typeface="Arial" panose="020B0604020202020204" pitchFamily="34" charset="0"/>
              <a:buChar char="•"/>
            </a:pPr>
            <a:r>
              <a:rPr lang="en-GB" dirty="0">
                <a:solidFill>
                  <a:srgbClr val="00B050"/>
                </a:solidFill>
              </a:rPr>
              <a:t> Self-belief in academic success </a:t>
            </a:r>
          </a:p>
          <a:p>
            <a:pPr>
              <a:buFont typeface="Arial" panose="020B0604020202020204" pitchFamily="34" charset="0"/>
              <a:buChar char="•"/>
            </a:pPr>
            <a:r>
              <a:rPr lang="en-GB" dirty="0">
                <a:solidFill>
                  <a:srgbClr val="00B050"/>
                </a:solidFill>
              </a:rPr>
              <a:t> Self-confidence in achieving academic success, even after setbacks</a:t>
            </a:r>
          </a:p>
          <a:p>
            <a:pPr>
              <a:buFont typeface="Arial" panose="020B0604020202020204" pitchFamily="34" charset="0"/>
              <a:buChar char="•"/>
            </a:pPr>
            <a:r>
              <a:rPr lang="en-GB" dirty="0"/>
              <a:t> Key differentiation: View assignments as </a:t>
            </a:r>
            <a:r>
              <a:rPr lang="en-GB" dirty="0">
                <a:solidFill>
                  <a:srgbClr val="00B050"/>
                </a:solidFill>
              </a:rPr>
              <a:t>challenges</a:t>
            </a:r>
            <a:r>
              <a:rPr lang="en-GB" dirty="0"/>
              <a:t> vs </a:t>
            </a:r>
            <a:r>
              <a:rPr lang="en-GB" dirty="0">
                <a:solidFill>
                  <a:srgbClr val="FF0000"/>
                </a:solidFill>
              </a:rPr>
              <a:t>threats</a:t>
            </a:r>
          </a:p>
        </p:txBody>
      </p:sp>
    </p:spTree>
    <p:extLst>
      <p:ext uri="{BB962C8B-B14F-4D97-AF65-F5344CB8AC3E}">
        <p14:creationId xmlns:p14="http://schemas.microsoft.com/office/powerpoint/2010/main" val="2688578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64E5C-846C-AB25-E630-04E8FC3678AF}"/>
              </a:ext>
            </a:extLst>
          </p:cNvPr>
          <p:cNvSpPr>
            <a:spLocks noGrp="1"/>
          </p:cNvSpPr>
          <p:nvPr>
            <p:ph type="title"/>
          </p:nvPr>
        </p:nvSpPr>
        <p:spPr/>
        <p:txBody>
          <a:bodyPr/>
          <a:lstStyle/>
          <a:p>
            <a:r>
              <a:rPr lang="en-GB" dirty="0"/>
              <a:t>TRANSITION Skills to focus on</a:t>
            </a:r>
          </a:p>
        </p:txBody>
      </p:sp>
      <p:sp>
        <p:nvSpPr>
          <p:cNvPr id="4" name="TextBox 3">
            <a:extLst>
              <a:ext uri="{FF2B5EF4-FFF2-40B4-BE49-F238E27FC236}">
                <a16:creationId xmlns:a16="http://schemas.microsoft.com/office/drawing/2014/main" id="{A0947A6F-6F7D-7222-70CD-03B39CA76E11}"/>
              </a:ext>
            </a:extLst>
          </p:cNvPr>
          <p:cNvSpPr txBox="1"/>
          <p:nvPr/>
        </p:nvSpPr>
        <p:spPr>
          <a:xfrm>
            <a:off x="2687054" y="2294444"/>
            <a:ext cx="2558714" cy="369332"/>
          </a:xfrm>
          <a:prstGeom prst="rect">
            <a:avLst/>
          </a:prstGeom>
          <a:noFill/>
          <a:ln>
            <a:solidFill>
              <a:schemeClr val="tx1"/>
            </a:solidFill>
          </a:ln>
        </p:spPr>
        <p:txBody>
          <a:bodyPr wrap="square" rtlCol="0">
            <a:spAutoFit/>
          </a:bodyPr>
          <a:lstStyle/>
          <a:p>
            <a:r>
              <a:rPr lang="en-GB"/>
              <a:t>1. Self-Efficacy</a:t>
            </a:r>
          </a:p>
        </p:txBody>
      </p:sp>
      <p:sp>
        <p:nvSpPr>
          <p:cNvPr id="5" name="TextBox 4">
            <a:extLst>
              <a:ext uri="{FF2B5EF4-FFF2-40B4-BE49-F238E27FC236}">
                <a16:creationId xmlns:a16="http://schemas.microsoft.com/office/drawing/2014/main" id="{CB0E1FBD-6470-84F3-B151-F0D4C086BA83}"/>
              </a:ext>
            </a:extLst>
          </p:cNvPr>
          <p:cNvSpPr txBox="1"/>
          <p:nvPr/>
        </p:nvSpPr>
        <p:spPr>
          <a:xfrm>
            <a:off x="2687054" y="2751768"/>
            <a:ext cx="2558714" cy="369332"/>
          </a:xfrm>
          <a:prstGeom prst="rect">
            <a:avLst/>
          </a:prstGeom>
          <a:noFill/>
          <a:ln>
            <a:solidFill>
              <a:schemeClr val="tx1"/>
            </a:solidFill>
          </a:ln>
        </p:spPr>
        <p:txBody>
          <a:bodyPr wrap="square" rtlCol="0">
            <a:spAutoFit/>
          </a:bodyPr>
          <a:lstStyle/>
          <a:p>
            <a:r>
              <a:rPr lang="en-GB"/>
              <a:t>2. Critical Self-Reflection</a:t>
            </a:r>
          </a:p>
        </p:txBody>
      </p:sp>
      <p:sp>
        <p:nvSpPr>
          <p:cNvPr id="6" name="TextBox 5">
            <a:extLst>
              <a:ext uri="{FF2B5EF4-FFF2-40B4-BE49-F238E27FC236}">
                <a16:creationId xmlns:a16="http://schemas.microsoft.com/office/drawing/2014/main" id="{7E101078-D913-1165-8D1D-F6DDA0570381}"/>
              </a:ext>
            </a:extLst>
          </p:cNvPr>
          <p:cNvSpPr txBox="1"/>
          <p:nvPr/>
        </p:nvSpPr>
        <p:spPr>
          <a:xfrm>
            <a:off x="2687054" y="3194316"/>
            <a:ext cx="2558714" cy="369332"/>
          </a:xfrm>
          <a:prstGeom prst="rect">
            <a:avLst/>
          </a:prstGeom>
          <a:noFill/>
          <a:ln>
            <a:solidFill>
              <a:schemeClr val="tx1"/>
            </a:solidFill>
          </a:ln>
        </p:spPr>
        <p:txBody>
          <a:bodyPr wrap="square" rtlCol="0">
            <a:spAutoFit/>
          </a:bodyPr>
          <a:lstStyle/>
          <a:p>
            <a:r>
              <a:rPr lang="en-GB"/>
              <a:t>3. Independent Learning</a:t>
            </a:r>
          </a:p>
        </p:txBody>
      </p:sp>
      <p:sp>
        <p:nvSpPr>
          <p:cNvPr id="7" name="TextBox 6">
            <a:extLst>
              <a:ext uri="{FF2B5EF4-FFF2-40B4-BE49-F238E27FC236}">
                <a16:creationId xmlns:a16="http://schemas.microsoft.com/office/drawing/2014/main" id="{22C1FA9F-0DE7-BABE-E616-5A4BB937119D}"/>
              </a:ext>
            </a:extLst>
          </p:cNvPr>
          <p:cNvSpPr txBox="1"/>
          <p:nvPr/>
        </p:nvSpPr>
        <p:spPr>
          <a:xfrm>
            <a:off x="2687054" y="3636864"/>
            <a:ext cx="3801978" cy="369332"/>
          </a:xfrm>
          <a:prstGeom prst="rect">
            <a:avLst/>
          </a:prstGeom>
          <a:noFill/>
          <a:ln>
            <a:solidFill>
              <a:schemeClr val="tx1"/>
            </a:solidFill>
          </a:ln>
        </p:spPr>
        <p:txBody>
          <a:bodyPr wrap="square" rtlCol="0">
            <a:spAutoFit/>
          </a:bodyPr>
          <a:lstStyle/>
          <a:p>
            <a:r>
              <a:rPr lang="en-GB" dirty="0"/>
              <a:t>4. Self-Management of Expectations</a:t>
            </a:r>
          </a:p>
        </p:txBody>
      </p:sp>
      <p:sp>
        <p:nvSpPr>
          <p:cNvPr id="8" name="TextBox 7">
            <a:extLst>
              <a:ext uri="{FF2B5EF4-FFF2-40B4-BE49-F238E27FC236}">
                <a16:creationId xmlns:a16="http://schemas.microsoft.com/office/drawing/2014/main" id="{2E920A59-A487-6B90-2AAA-69D3BD487C04}"/>
              </a:ext>
            </a:extLst>
          </p:cNvPr>
          <p:cNvSpPr txBox="1"/>
          <p:nvPr/>
        </p:nvSpPr>
        <p:spPr>
          <a:xfrm>
            <a:off x="6569243" y="2294444"/>
            <a:ext cx="3801978" cy="369332"/>
          </a:xfrm>
          <a:prstGeom prst="rect">
            <a:avLst/>
          </a:prstGeom>
          <a:noFill/>
          <a:ln>
            <a:solidFill>
              <a:schemeClr val="tx1"/>
            </a:solidFill>
          </a:ln>
        </p:spPr>
        <p:txBody>
          <a:bodyPr wrap="square" rtlCol="0">
            <a:spAutoFit/>
          </a:bodyPr>
          <a:lstStyle/>
          <a:p>
            <a:r>
              <a:rPr lang="en-GB" dirty="0"/>
              <a:t>5. Social Skills</a:t>
            </a:r>
          </a:p>
        </p:txBody>
      </p:sp>
      <p:sp>
        <p:nvSpPr>
          <p:cNvPr id="9" name="TextBox 8">
            <a:extLst>
              <a:ext uri="{FF2B5EF4-FFF2-40B4-BE49-F238E27FC236}">
                <a16:creationId xmlns:a16="http://schemas.microsoft.com/office/drawing/2014/main" id="{A8E1FEA8-97F5-59B2-5583-C987B6ABD316}"/>
              </a:ext>
            </a:extLst>
          </p:cNvPr>
          <p:cNvSpPr txBox="1"/>
          <p:nvPr/>
        </p:nvSpPr>
        <p:spPr>
          <a:xfrm>
            <a:off x="6569243" y="2751768"/>
            <a:ext cx="2558714" cy="369332"/>
          </a:xfrm>
          <a:prstGeom prst="rect">
            <a:avLst/>
          </a:prstGeom>
          <a:noFill/>
          <a:ln>
            <a:solidFill>
              <a:schemeClr val="tx1"/>
            </a:solidFill>
          </a:ln>
        </p:spPr>
        <p:txBody>
          <a:bodyPr wrap="square" rtlCol="0">
            <a:spAutoFit/>
          </a:bodyPr>
          <a:lstStyle/>
          <a:p>
            <a:r>
              <a:rPr lang="en-GB"/>
              <a:t>6. Dealing with Stress</a:t>
            </a:r>
          </a:p>
        </p:txBody>
      </p:sp>
      <p:sp>
        <p:nvSpPr>
          <p:cNvPr id="10" name="TextBox 9">
            <a:extLst>
              <a:ext uri="{FF2B5EF4-FFF2-40B4-BE49-F238E27FC236}">
                <a16:creationId xmlns:a16="http://schemas.microsoft.com/office/drawing/2014/main" id="{2E6405E5-9876-8AA6-A0AA-514FB2B28338}"/>
              </a:ext>
            </a:extLst>
          </p:cNvPr>
          <p:cNvSpPr txBox="1"/>
          <p:nvPr/>
        </p:nvSpPr>
        <p:spPr>
          <a:xfrm>
            <a:off x="6569243" y="3192143"/>
            <a:ext cx="2558714" cy="369332"/>
          </a:xfrm>
          <a:prstGeom prst="rect">
            <a:avLst/>
          </a:prstGeom>
          <a:noFill/>
          <a:ln>
            <a:solidFill>
              <a:schemeClr val="tx1"/>
            </a:solidFill>
          </a:ln>
        </p:spPr>
        <p:txBody>
          <a:bodyPr wrap="square" rtlCol="0">
            <a:spAutoFit/>
          </a:bodyPr>
          <a:lstStyle/>
          <a:p>
            <a:r>
              <a:rPr lang="en-GB"/>
              <a:t>7. </a:t>
            </a:r>
            <a:r>
              <a:rPr lang="en-GB" sz="1800">
                <a:effectLst/>
                <a:latin typeface="Calibri" panose="020F0502020204030204" pitchFamily="34" charset="0"/>
                <a:ea typeface="DengXian" panose="02010600030101010101" pitchFamily="2" charset="-122"/>
                <a:cs typeface="Times New Roman" panose="02020603050405020304" pitchFamily="18" charset="0"/>
              </a:rPr>
              <a:t>Critical thinking</a:t>
            </a:r>
            <a:endParaRPr lang="en-GB"/>
          </a:p>
        </p:txBody>
      </p:sp>
      <p:sp>
        <p:nvSpPr>
          <p:cNvPr id="11" name="TextBox 10">
            <a:extLst>
              <a:ext uri="{FF2B5EF4-FFF2-40B4-BE49-F238E27FC236}">
                <a16:creationId xmlns:a16="http://schemas.microsoft.com/office/drawing/2014/main" id="{149FF4F6-DA88-5557-D802-1E57D28FE331}"/>
              </a:ext>
            </a:extLst>
          </p:cNvPr>
          <p:cNvSpPr txBox="1"/>
          <p:nvPr/>
        </p:nvSpPr>
        <p:spPr>
          <a:xfrm>
            <a:off x="6569244" y="3632518"/>
            <a:ext cx="3801977" cy="369332"/>
          </a:xfrm>
          <a:prstGeom prst="rect">
            <a:avLst/>
          </a:prstGeom>
          <a:noFill/>
          <a:ln>
            <a:solidFill>
              <a:schemeClr val="tx1"/>
            </a:solidFill>
          </a:ln>
        </p:spPr>
        <p:txBody>
          <a:bodyPr wrap="square" rtlCol="0">
            <a:spAutoFit/>
          </a:bodyPr>
          <a:lstStyle/>
          <a:p>
            <a:r>
              <a:rPr lang="en-GB"/>
              <a:t>8. </a:t>
            </a:r>
            <a:r>
              <a:rPr lang="en-GB" sz="1800">
                <a:effectLst/>
                <a:latin typeface="Calibri" panose="020F0502020204030204" pitchFamily="34" charset="0"/>
                <a:ea typeface="DengXian" panose="02010600030101010101" pitchFamily="2" charset="-122"/>
                <a:cs typeface="Times New Roman" panose="02020603050405020304" pitchFamily="18" charset="0"/>
              </a:rPr>
              <a:t>Academic and information literacy</a:t>
            </a:r>
            <a:endParaRPr lang="en-GB"/>
          </a:p>
        </p:txBody>
      </p:sp>
      <p:sp>
        <p:nvSpPr>
          <p:cNvPr id="3" name="TextBox 2">
            <a:extLst>
              <a:ext uri="{FF2B5EF4-FFF2-40B4-BE49-F238E27FC236}">
                <a16:creationId xmlns:a16="http://schemas.microsoft.com/office/drawing/2014/main" id="{F424B421-41F6-B3EB-0279-6F6B2C6B8014}"/>
              </a:ext>
            </a:extLst>
          </p:cNvPr>
          <p:cNvSpPr txBox="1"/>
          <p:nvPr/>
        </p:nvSpPr>
        <p:spPr>
          <a:xfrm>
            <a:off x="0" y="6538780"/>
            <a:ext cx="3869267" cy="307777"/>
          </a:xfrm>
          <a:prstGeom prst="rect">
            <a:avLst/>
          </a:prstGeom>
          <a:noFill/>
        </p:spPr>
        <p:txBody>
          <a:bodyPr wrap="square" rtlCol="0">
            <a:spAutoFit/>
          </a:bodyPr>
          <a:lstStyle/>
          <a:p>
            <a:r>
              <a:rPr lang="en-GB" sz="1400" dirty="0"/>
              <a:t>Cheng </a:t>
            </a:r>
            <a:r>
              <a:rPr lang="en-GB" sz="1400" i="1" dirty="0"/>
              <a:t>et al.</a:t>
            </a:r>
            <a:r>
              <a:rPr lang="en-GB" sz="1400" dirty="0"/>
              <a:t>, 2023</a:t>
            </a:r>
          </a:p>
        </p:txBody>
      </p:sp>
    </p:spTree>
    <p:extLst>
      <p:ext uri="{BB962C8B-B14F-4D97-AF65-F5344CB8AC3E}">
        <p14:creationId xmlns:p14="http://schemas.microsoft.com/office/powerpoint/2010/main" val="67070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9"/>
                                        </p:tgtEl>
                                      </p:cBhvr>
                                    </p:animEffect>
                                    <p:set>
                                      <p:cBhvr>
                                        <p:cTn id="15" dur="1" fill="hold">
                                          <p:stCondLst>
                                            <p:cond delay="499"/>
                                          </p:stCondLst>
                                        </p:cTn>
                                        <p:tgtEl>
                                          <p:spTgt spid="9"/>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8"/>
                                        </p:tgtEl>
                                      </p:cBhvr>
                                    </p:animEffect>
                                    <p:set>
                                      <p:cBhvr>
                                        <p:cTn id="18"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82B1C7FC-9150-603D-2126-8C00212E3730}"/>
              </a:ext>
            </a:extLst>
          </p:cNvPr>
          <p:cNvSpPr/>
          <p:nvPr/>
        </p:nvSpPr>
        <p:spPr>
          <a:xfrm>
            <a:off x="4142874" y="2129955"/>
            <a:ext cx="3906252" cy="17566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D665A14-221F-3265-D404-FB52CFEB18E7}"/>
              </a:ext>
            </a:extLst>
          </p:cNvPr>
          <p:cNvSpPr txBox="1"/>
          <p:nvPr/>
        </p:nvSpPr>
        <p:spPr>
          <a:xfrm>
            <a:off x="4582124" y="2533834"/>
            <a:ext cx="3027752" cy="461665"/>
          </a:xfrm>
          <a:prstGeom prst="rect">
            <a:avLst/>
          </a:prstGeom>
          <a:noFill/>
        </p:spPr>
        <p:txBody>
          <a:bodyPr wrap="none" rtlCol="0">
            <a:spAutoFit/>
          </a:bodyPr>
          <a:lstStyle/>
          <a:p>
            <a:r>
              <a:rPr lang="en-GB" sz="2400" b="1"/>
              <a:t>Academic Self-Efficacy</a:t>
            </a:r>
          </a:p>
        </p:txBody>
      </p:sp>
      <p:sp>
        <p:nvSpPr>
          <p:cNvPr id="6" name="TextBox 5">
            <a:extLst>
              <a:ext uri="{FF2B5EF4-FFF2-40B4-BE49-F238E27FC236}">
                <a16:creationId xmlns:a16="http://schemas.microsoft.com/office/drawing/2014/main" id="{1A27D9A7-218A-E2B9-26DF-41AB30024D60}"/>
              </a:ext>
            </a:extLst>
          </p:cNvPr>
          <p:cNvSpPr txBox="1"/>
          <p:nvPr/>
        </p:nvSpPr>
        <p:spPr>
          <a:xfrm>
            <a:off x="4626245" y="2978227"/>
            <a:ext cx="1379621" cy="276999"/>
          </a:xfrm>
          <a:prstGeom prst="rect">
            <a:avLst/>
          </a:prstGeom>
          <a:solidFill>
            <a:srgbClr val="00B0F0"/>
          </a:solidFill>
          <a:ln>
            <a:solidFill>
              <a:schemeClr val="tx1"/>
            </a:solidFill>
          </a:ln>
        </p:spPr>
        <p:txBody>
          <a:bodyPr wrap="square" rtlCol="0">
            <a:spAutoFit/>
          </a:bodyPr>
          <a:lstStyle/>
          <a:p>
            <a:r>
              <a:rPr lang="en-GB" sz="1200"/>
              <a:t>Social Self-Efficacy</a:t>
            </a:r>
          </a:p>
        </p:txBody>
      </p:sp>
      <p:sp>
        <p:nvSpPr>
          <p:cNvPr id="7" name="TextBox 6">
            <a:extLst>
              <a:ext uri="{FF2B5EF4-FFF2-40B4-BE49-F238E27FC236}">
                <a16:creationId xmlns:a16="http://schemas.microsoft.com/office/drawing/2014/main" id="{FFB8696E-6545-E458-DD8D-2A87AC1980DA}"/>
              </a:ext>
            </a:extLst>
          </p:cNvPr>
          <p:cNvSpPr txBox="1"/>
          <p:nvPr/>
        </p:nvSpPr>
        <p:spPr>
          <a:xfrm>
            <a:off x="6184134" y="2975765"/>
            <a:ext cx="1469863" cy="276999"/>
          </a:xfrm>
          <a:prstGeom prst="rect">
            <a:avLst/>
          </a:prstGeom>
          <a:solidFill>
            <a:srgbClr val="00B0F0"/>
          </a:solidFill>
          <a:ln>
            <a:solidFill>
              <a:schemeClr val="tx1"/>
            </a:solidFill>
          </a:ln>
        </p:spPr>
        <p:txBody>
          <a:bodyPr wrap="square" rtlCol="0">
            <a:spAutoFit/>
          </a:bodyPr>
          <a:lstStyle/>
          <a:p>
            <a:r>
              <a:rPr lang="en-GB" sz="1200"/>
              <a:t>Career Self-Efficacy</a:t>
            </a:r>
          </a:p>
        </p:txBody>
      </p:sp>
      <p:cxnSp>
        <p:nvCxnSpPr>
          <p:cNvPr id="8" name="Straight Arrow Connector 7">
            <a:extLst>
              <a:ext uri="{FF2B5EF4-FFF2-40B4-BE49-F238E27FC236}">
                <a16:creationId xmlns:a16="http://schemas.microsoft.com/office/drawing/2014/main" id="{7FEEA8D4-C93F-8521-83C6-F879AD30B5A3}"/>
              </a:ext>
            </a:extLst>
          </p:cNvPr>
          <p:cNvCxnSpPr>
            <a:cxnSpLocks/>
          </p:cNvCxnSpPr>
          <p:nvPr/>
        </p:nvCxnSpPr>
        <p:spPr>
          <a:xfrm flipH="1">
            <a:off x="2999874" y="3000056"/>
            <a:ext cx="1143000" cy="82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D19A7ABF-5DB1-14F5-E4AB-92B5C768CAF3}"/>
              </a:ext>
            </a:extLst>
          </p:cNvPr>
          <p:cNvCxnSpPr>
            <a:cxnSpLocks/>
            <a:stCxn id="4" idx="6"/>
          </p:cNvCxnSpPr>
          <p:nvPr/>
        </p:nvCxnSpPr>
        <p:spPr>
          <a:xfrm>
            <a:off x="8049126" y="3008260"/>
            <a:ext cx="128737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AA6B39E-B0E5-3E45-FC28-E4523C917202}"/>
              </a:ext>
            </a:extLst>
          </p:cNvPr>
          <p:cNvSpPr txBox="1"/>
          <p:nvPr/>
        </p:nvSpPr>
        <p:spPr>
          <a:xfrm>
            <a:off x="2071437" y="1500028"/>
            <a:ext cx="1856873" cy="369332"/>
          </a:xfrm>
          <a:prstGeom prst="rect">
            <a:avLst/>
          </a:prstGeom>
          <a:noFill/>
        </p:spPr>
        <p:txBody>
          <a:bodyPr wrap="square" rtlCol="0">
            <a:spAutoFit/>
          </a:bodyPr>
          <a:lstStyle/>
          <a:p>
            <a:r>
              <a:rPr lang="en-GB" dirty="0"/>
              <a:t>Academic Success</a:t>
            </a:r>
          </a:p>
        </p:txBody>
      </p:sp>
      <p:sp>
        <p:nvSpPr>
          <p:cNvPr id="11" name="TextBox 10">
            <a:extLst>
              <a:ext uri="{FF2B5EF4-FFF2-40B4-BE49-F238E27FC236}">
                <a16:creationId xmlns:a16="http://schemas.microsoft.com/office/drawing/2014/main" id="{07DC8440-9099-F15C-6B1B-6AE17A0D4594}"/>
              </a:ext>
            </a:extLst>
          </p:cNvPr>
          <p:cNvSpPr txBox="1"/>
          <p:nvPr/>
        </p:nvSpPr>
        <p:spPr>
          <a:xfrm>
            <a:off x="9453736" y="2810833"/>
            <a:ext cx="2245895" cy="369332"/>
          </a:xfrm>
          <a:prstGeom prst="rect">
            <a:avLst/>
          </a:prstGeom>
          <a:noFill/>
          <a:ln>
            <a:solidFill>
              <a:schemeClr val="tx1"/>
            </a:solidFill>
          </a:ln>
        </p:spPr>
        <p:txBody>
          <a:bodyPr wrap="square" rtlCol="0">
            <a:spAutoFit/>
          </a:bodyPr>
          <a:lstStyle/>
          <a:p>
            <a:r>
              <a:rPr lang="en-GB"/>
              <a:t>Independent Learning</a:t>
            </a:r>
          </a:p>
        </p:txBody>
      </p:sp>
      <p:cxnSp>
        <p:nvCxnSpPr>
          <p:cNvPr id="13" name="Straight Arrow Connector 12">
            <a:extLst>
              <a:ext uri="{FF2B5EF4-FFF2-40B4-BE49-F238E27FC236}">
                <a16:creationId xmlns:a16="http://schemas.microsoft.com/office/drawing/2014/main" id="{061BDD47-7CEE-3D9D-8035-1861C094F14F}"/>
              </a:ext>
            </a:extLst>
          </p:cNvPr>
          <p:cNvCxnSpPr>
            <a:cxnSpLocks/>
          </p:cNvCxnSpPr>
          <p:nvPr/>
        </p:nvCxnSpPr>
        <p:spPr>
          <a:xfrm flipV="1">
            <a:off x="6096000" y="1413986"/>
            <a:ext cx="0" cy="7159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E9497E8-2106-3DAE-DD19-C1C3509B3BE1}"/>
              </a:ext>
            </a:extLst>
          </p:cNvPr>
          <p:cNvSpPr txBox="1"/>
          <p:nvPr/>
        </p:nvSpPr>
        <p:spPr>
          <a:xfrm>
            <a:off x="4429688" y="742505"/>
            <a:ext cx="3525131" cy="369332"/>
          </a:xfrm>
          <a:prstGeom prst="rect">
            <a:avLst/>
          </a:prstGeom>
          <a:noFill/>
          <a:ln>
            <a:solidFill>
              <a:schemeClr val="tx1"/>
            </a:solidFill>
          </a:ln>
        </p:spPr>
        <p:txBody>
          <a:bodyPr wrap="square" rtlCol="0">
            <a:spAutoFit/>
          </a:bodyPr>
          <a:lstStyle/>
          <a:p>
            <a:r>
              <a:rPr lang="en-GB" b="1" dirty="0"/>
              <a:t>Self-management of expectations</a:t>
            </a:r>
          </a:p>
        </p:txBody>
      </p:sp>
      <p:sp>
        <p:nvSpPr>
          <p:cNvPr id="15" name="TextBox 14">
            <a:extLst>
              <a:ext uri="{FF2B5EF4-FFF2-40B4-BE49-F238E27FC236}">
                <a16:creationId xmlns:a16="http://schemas.microsoft.com/office/drawing/2014/main" id="{B27AAECE-CE90-853C-0D60-BAB3787CEF2E}"/>
              </a:ext>
            </a:extLst>
          </p:cNvPr>
          <p:cNvSpPr txBox="1"/>
          <p:nvPr/>
        </p:nvSpPr>
        <p:spPr>
          <a:xfrm>
            <a:off x="637822" y="2819492"/>
            <a:ext cx="2272918" cy="369332"/>
          </a:xfrm>
          <a:prstGeom prst="rect">
            <a:avLst/>
          </a:prstGeom>
          <a:noFill/>
          <a:ln>
            <a:solidFill>
              <a:schemeClr val="tx1"/>
            </a:solidFill>
          </a:ln>
        </p:spPr>
        <p:txBody>
          <a:bodyPr wrap="square" rtlCol="0">
            <a:spAutoFit/>
          </a:bodyPr>
          <a:lstStyle/>
          <a:p>
            <a:r>
              <a:rPr lang="en-GB" dirty="0"/>
              <a:t>Critical Self-Reflection</a:t>
            </a:r>
          </a:p>
        </p:txBody>
      </p:sp>
      <p:sp>
        <p:nvSpPr>
          <p:cNvPr id="16" name="TextBox 15">
            <a:extLst>
              <a:ext uri="{FF2B5EF4-FFF2-40B4-BE49-F238E27FC236}">
                <a16:creationId xmlns:a16="http://schemas.microsoft.com/office/drawing/2014/main" id="{31E2BFF6-09A7-F4BE-A245-ECF1D211C8B4}"/>
              </a:ext>
            </a:extLst>
          </p:cNvPr>
          <p:cNvSpPr txBox="1"/>
          <p:nvPr/>
        </p:nvSpPr>
        <p:spPr>
          <a:xfrm>
            <a:off x="507433" y="5751095"/>
            <a:ext cx="10411579" cy="646331"/>
          </a:xfrm>
          <a:prstGeom prst="rect">
            <a:avLst/>
          </a:prstGeom>
          <a:noFill/>
        </p:spPr>
        <p:txBody>
          <a:bodyPr wrap="square" rtlCol="0">
            <a:spAutoFit/>
          </a:bodyPr>
          <a:lstStyle/>
          <a:p>
            <a:r>
              <a:rPr lang="en-GB" dirty="0"/>
              <a:t>Implications for ICD:</a:t>
            </a:r>
          </a:p>
          <a:p>
            <a:r>
              <a:rPr lang="en-GB" b="1" dirty="0">
                <a:solidFill>
                  <a:srgbClr val="0070C0"/>
                </a:solidFill>
              </a:rPr>
              <a:t>Finding the balance between supporting </a:t>
            </a:r>
            <a:r>
              <a:rPr lang="en-GB" b="1" dirty="0">
                <a:solidFill>
                  <a:srgbClr val="FF0000"/>
                </a:solidFill>
              </a:rPr>
              <a:t>self-efficacy</a:t>
            </a:r>
            <a:r>
              <a:rPr lang="en-GB" b="1" dirty="0">
                <a:solidFill>
                  <a:srgbClr val="0070C0"/>
                </a:solidFill>
              </a:rPr>
              <a:t> and realistic </a:t>
            </a:r>
            <a:r>
              <a:rPr lang="en-GB" b="1" dirty="0">
                <a:solidFill>
                  <a:srgbClr val="FF0000"/>
                </a:solidFill>
              </a:rPr>
              <a:t>self-management of expectations</a:t>
            </a:r>
          </a:p>
        </p:txBody>
      </p:sp>
      <p:sp>
        <p:nvSpPr>
          <p:cNvPr id="18" name="TextBox 17">
            <a:extLst>
              <a:ext uri="{FF2B5EF4-FFF2-40B4-BE49-F238E27FC236}">
                <a16:creationId xmlns:a16="http://schemas.microsoft.com/office/drawing/2014/main" id="{5CE6BBE0-E5B3-0D25-1A65-740A3F8BC3A4}"/>
              </a:ext>
            </a:extLst>
          </p:cNvPr>
          <p:cNvSpPr txBox="1"/>
          <p:nvPr/>
        </p:nvSpPr>
        <p:spPr>
          <a:xfrm>
            <a:off x="4983604" y="1080608"/>
            <a:ext cx="2708585" cy="369332"/>
          </a:xfrm>
          <a:prstGeom prst="rect">
            <a:avLst/>
          </a:prstGeom>
          <a:noFill/>
        </p:spPr>
        <p:txBody>
          <a:bodyPr wrap="square" rtlCol="0">
            <a:spAutoFit/>
          </a:bodyPr>
          <a:lstStyle/>
          <a:p>
            <a:r>
              <a:rPr lang="en-GB" dirty="0">
                <a:solidFill>
                  <a:srgbClr val="FF0000"/>
                </a:solidFill>
              </a:rPr>
              <a:t>Realistic goal setting</a:t>
            </a:r>
          </a:p>
        </p:txBody>
      </p:sp>
      <p:sp>
        <p:nvSpPr>
          <p:cNvPr id="20" name="TextBox 19">
            <a:extLst>
              <a:ext uri="{FF2B5EF4-FFF2-40B4-BE49-F238E27FC236}">
                <a16:creationId xmlns:a16="http://schemas.microsoft.com/office/drawing/2014/main" id="{EF6A116C-81AD-5CBD-3DC1-170549A36241}"/>
              </a:ext>
            </a:extLst>
          </p:cNvPr>
          <p:cNvSpPr txBox="1"/>
          <p:nvPr/>
        </p:nvSpPr>
        <p:spPr>
          <a:xfrm>
            <a:off x="3928310" y="17637"/>
            <a:ext cx="5217111" cy="369332"/>
          </a:xfrm>
          <a:prstGeom prst="rect">
            <a:avLst/>
          </a:prstGeom>
          <a:noFill/>
        </p:spPr>
        <p:txBody>
          <a:bodyPr wrap="square" rtlCol="0">
            <a:spAutoFit/>
          </a:bodyPr>
          <a:lstStyle/>
          <a:p>
            <a:r>
              <a:rPr lang="en-GB" dirty="0"/>
              <a:t>ACADEMIC SELF-EFFICACY AS A CORE SKILL</a:t>
            </a:r>
          </a:p>
        </p:txBody>
      </p:sp>
    </p:spTree>
    <p:extLst>
      <p:ext uri="{BB962C8B-B14F-4D97-AF65-F5344CB8AC3E}">
        <p14:creationId xmlns:p14="http://schemas.microsoft.com/office/powerpoint/2010/main" val="3732350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mph" presetSubtype="0" fill="hold" grpId="1" nodeType="clickEffect">
                                  <p:stCondLst>
                                    <p:cond delay="0"/>
                                  </p:stCondLst>
                                  <p:childTnLst>
                                    <p:animEffect transition="out" filter="fade">
                                      <p:cBhvr>
                                        <p:cTn id="29" dur="500" tmFilter="0, 0; .2, .5; .8, .5; 1, 0"/>
                                        <p:tgtEl>
                                          <p:spTgt spid="14"/>
                                        </p:tgtEl>
                                      </p:cBhvr>
                                    </p:animEffect>
                                    <p:animScale>
                                      <p:cBhvr>
                                        <p:cTn id="30" dur="250" autoRev="1" fill="hold"/>
                                        <p:tgtEl>
                                          <p:spTgt spid="14"/>
                                        </p:tgtEl>
                                      </p:cBhvr>
                                      <p:by x="105000" y="105000"/>
                                    </p:animScale>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6" presetClass="emph" presetSubtype="0" fill="hold" grpId="1" nodeType="clickEffect">
                                  <p:stCondLst>
                                    <p:cond delay="0"/>
                                  </p:stCondLst>
                                  <p:childTnLst>
                                    <p:animEffect transition="out" filter="fade">
                                      <p:cBhvr>
                                        <p:cTn id="44" dur="500" tmFilter="0, 0; .2, .5; .8, .5; 1, 0"/>
                                        <p:tgtEl>
                                          <p:spTgt spid="15"/>
                                        </p:tgtEl>
                                      </p:cBhvr>
                                    </p:animEffect>
                                    <p:animScale>
                                      <p:cBhvr>
                                        <p:cTn id="45"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4" grpId="0" animBg="1"/>
      <p:bldP spid="14" grpId="1" animBg="1"/>
      <p:bldP spid="15" grpId="0" animBg="1"/>
      <p:bldP spid="15" grpId="1" animBg="1"/>
      <p:bldP spid="16"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824C2-620D-3FB7-16AE-4AD42C5FD0A3}"/>
              </a:ext>
            </a:extLst>
          </p:cNvPr>
          <p:cNvSpPr>
            <a:spLocks noGrp="1"/>
          </p:cNvSpPr>
          <p:nvPr>
            <p:ph type="title"/>
          </p:nvPr>
        </p:nvSpPr>
        <p:spPr/>
        <p:txBody>
          <a:bodyPr/>
          <a:lstStyle/>
          <a:p>
            <a:r>
              <a:rPr lang="en-GB"/>
              <a:t>Issues with Critical Self-Reflection</a:t>
            </a:r>
          </a:p>
        </p:txBody>
      </p:sp>
      <p:sp>
        <p:nvSpPr>
          <p:cNvPr id="3" name="Content Placeholder 2">
            <a:extLst>
              <a:ext uri="{FF2B5EF4-FFF2-40B4-BE49-F238E27FC236}">
                <a16:creationId xmlns:a16="http://schemas.microsoft.com/office/drawing/2014/main" id="{D5FF71D2-9D81-C3EC-7199-5836ECD346CE}"/>
              </a:ext>
            </a:extLst>
          </p:cNvPr>
          <p:cNvSpPr>
            <a:spLocks noGrp="1"/>
          </p:cNvSpPr>
          <p:nvPr>
            <p:ph idx="1"/>
          </p:nvPr>
        </p:nvSpPr>
        <p:spPr>
          <a:xfrm>
            <a:off x="838199" y="1825625"/>
            <a:ext cx="11183471" cy="4351338"/>
          </a:xfrm>
        </p:spPr>
        <p:txBody>
          <a:bodyPr>
            <a:normAutofit/>
          </a:bodyPr>
          <a:lstStyle/>
          <a:p>
            <a:pPr marL="457200" indent="-457200">
              <a:buFont typeface="+mj-lt"/>
              <a:buAutoNum type="arabicPeriod"/>
            </a:pPr>
            <a:r>
              <a:rPr lang="en-GB" sz="2000" dirty="0">
                <a:solidFill>
                  <a:srgbClr val="FF0000"/>
                </a:solidFill>
              </a:rPr>
              <a:t> Not engaged with in other cultures (Gardner </a:t>
            </a:r>
            <a:r>
              <a:rPr lang="en-GB" sz="2000" i="1" dirty="0">
                <a:solidFill>
                  <a:srgbClr val="FF0000"/>
                </a:solidFill>
              </a:rPr>
              <a:t>et al</a:t>
            </a:r>
            <a:r>
              <a:rPr lang="en-GB" sz="2000" dirty="0">
                <a:solidFill>
                  <a:srgbClr val="FF0000"/>
                </a:solidFill>
              </a:rPr>
              <a:t>, 2006)</a:t>
            </a:r>
          </a:p>
          <a:p>
            <a:pPr marL="457200" indent="-457200">
              <a:buFont typeface="+mj-lt"/>
              <a:buAutoNum type="arabicPeriod"/>
            </a:pPr>
            <a:r>
              <a:rPr lang="en-GB" sz="2000" dirty="0"/>
              <a:t> Not encouraged or supported in workplaces (Gardner </a:t>
            </a:r>
            <a:r>
              <a:rPr lang="en-GB" sz="2000" i="1" dirty="0"/>
              <a:t>et al</a:t>
            </a:r>
            <a:r>
              <a:rPr lang="en-GB" sz="2000" dirty="0"/>
              <a:t>, 2006)</a:t>
            </a:r>
          </a:p>
          <a:p>
            <a:pPr marL="457200" indent="-457200">
              <a:buFont typeface="+mj-lt"/>
              <a:buAutoNum type="arabicPeriod"/>
            </a:pPr>
            <a:r>
              <a:rPr lang="en-GB" sz="2000" dirty="0">
                <a:solidFill>
                  <a:srgbClr val="FF0000"/>
                </a:solidFill>
              </a:rPr>
              <a:t> Can be harmful to self-efficacy if not managed correctly (Yip, 2006)</a:t>
            </a:r>
          </a:p>
          <a:p>
            <a:pPr marL="457200" indent="-457200">
              <a:buFont typeface="+mj-lt"/>
              <a:buAutoNum type="arabicPeriod"/>
            </a:pPr>
            <a:r>
              <a:rPr lang="en-GB" sz="2000" dirty="0"/>
              <a:t> Students need to invest in contemplation and exploration of different views  (Stronach </a:t>
            </a:r>
            <a:r>
              <a:rPr lang="en-GB" sz="2000" i="1" dirty="0"/>
              <a:t>et al</a:t>
            </a:r>
            <a:r>
              <a:rPr lang="en-GB" sz="2000" dirty="0"/>
              <a:t>, 2007)</a:t>
            </a:r>
          </a:p>
          <a:p>
            <a:pPr lvl="1">
              <a:buFont typeface="Arial" panose="020B0604020202020204" pitchFamily="34" charset="0"/>
              <a:buChar char="•"/>
            </a:pPr>
            <a:r>
              <a:rPr lang="en-GB" sz="2000" dirty="0">
                <a:solidFill>
                  <a:srgbClr val="00B050"/>
                </a:solidFill>
              </a:rPr>
              <a:t>Technical skills more important</a:t>
            </a:r>
          </a:p>
          <a:p>
            <a:pPr marL="457200" indent="-457200">
              <a:buFont typeface="+mj-lt"/>
              <a:buAutoNum type="arabicPeriod"/>
            </a:pPr>
            <a:r>
              <a:rPr lang="en-GB" sz="2000" dirty="0">
                <a:solidFill>
                  <a:srgbClr val="FF0000"/>
                </a:solidFill>
              </a:rPr>
              <a:t> Students need external support (</a:t>
            </a:r>
            <a:r>
              <a:rPr lang="en-GB" sz="2000" dirty="0" err="1">
                <a:solidFill>
                  <a:srgbClr val="FF0000"/>
                </a:solidFill>
              </a:rPr>
              <a:t>Harri-Augstein</a:t>
            </a:r>
            <a:r>
              <a:rPr lang="en-GB" sz="2000" dirty="0">
                <a:solidFill>
                  <a:srgbClr val="FF0000"/>
                </a:solidFill>
              </a:rPr>
              <a:t> and Thomas, 1991) </a:t>
            </a:r>
          </a:p>
          <a:p>
            <a:pPr marL="457200" indent="-457200">
              <a:buFont typeface="+mj-lt"/>
              <a:buAutoNum type="arabicPeriod"/>
            </a:pPr>
            <a:r>
              <a:rPr lang="en-GB" sz="2000" dirty="0"/>
              <a:t> Self-reflection on its own does not promote critical reflective learning (Brockbank and McGill, 2007) </a:t>
            </a:r>
          </a:p>
        </p:txBody>
      </p:sp>
      <p:sp>
        <p:nvSpPr>
          <p:cNvPr id="4" name="TextBox 3">
            <a:extLst>
              <a:ext uri="{FF2B5EF4-FFF2-40B4-BE49-F238E27FC236}">
                <a16:creationId xmlns:a16="http://schemas.microsoft.com/office/drawing/2014/main" id="{4B7B4EF1-08DC-93AA-B45E-4D90F4472D0C}"/>
              </a:ext>
            </a:extLst>
          </p:cNvPr>
          <p:cNvSpPr txBox="1"/>
          <p:nvPr/>
        </p:nvSpPr>
        <p:spPr>
          <a:xfrm>
            <a:off x="169333" y="6527800"/>
            <a:ext cx="3869267" cy="307777"/>
          </a:xfrm>
          <a:prstGeom prst="rect">
            <a:avLst/>
          </a:prstGeom>
          <a:noFill/>
        </p:spPr>
        <p:txBody>
          <a:bodyPr wrap="square" rtlCol="0">
            <a:spAutoFit/>
          </a:bodyPr>
          <a:lstStyle/>
          <a:p>
            <a:r>
              <a:rPr lang="en-GB" sz="1400" dirty="0"/>
              <a:t>Cited in Cheng </a:t>
            </a:r>
            <a:r>
              <a:rPr lang="en-GB" sz="1400" i="1" dirty="0"/>
              <a:t>et al.</a:t>
            </a:r>
            <a:r>
              <a:rPr lang="en-GB" sz="1400" dirty="0"/>
              <a:t>, 2023</a:t>
            </a:r>
          </a:p>
        </p:txBody>
      </p:sp>
    </p:spTree>
    <p:extLst>
      <p:ext uri="{BB962C8B-B14F-4D97-AF65-F5344CB8AC3E}">
        <p14:creationId xmlns:p14="http://schemas.microsoft.com/office/powerpoint/2010/main" val="901557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03EEE-D6FB-901C-D92B-0A9FAE054C5B}"/>
              </a:ext>
            </a:extLst>
          </p:cNvPr>
          <p:cNvSpPr>
            <a:spLocks noGrp="1"/>
          </p:cNvSpPr>
          <p:nvPr>
            <p:ph type="title"/>
          </p:nvPr>
        </p:nvSpPr>
        <p:spPr/>
        <p:txBody>
          <a:bodyPr/>
          <a:lstStyle/>
          <a:p>
            <a:r>
              <a:rPr lang="en-GB" dirty="0"/>
              <a:t>Briefly: Improving Academic self-efficacy</a:t>
            </a:r>
          </a:p>
        </p:txBody>
      </p:sp>
      <p:sp>
        <p:nvSpPr>
          <p:cNvPr id="3" name="Content Placeholder 2">
            <a:extLst>
              <a:ext uri="{FF2B5EF4-FFF2-40B4-BE49-F238E27FC236}">
                <a16:creationId xmlns:a16="http://schemas.microsoft.com/office/drawing/2014/main" id="{D38867B7-0774-E37A-AD70-FE03E358648C}"/>
              </a:ext>
            </a:extLst>
          </p:cNvPr>
          <p:cNvSpPr>
            <a:spLocks noGrp="1"/>
          </p:cNvSpPr>
          <p:nvPr>
            <p:ph idx="1"/>
          </p:nvPr>
        </p:nvSpPr>
        <p:spPr>
          <a:xfrm>
            <a:off x="1024128" y="2286000"/>
            <a:ext cx="10160339" cy="4023360"/>
          </a:xfrm>
        </p:spPr>
        <p:txBody>
          <a:bodyPr>
            <a:normAutofit fontScale="92500" lnSpcReduction="10000"/>
          </a:bodyPr>
          <a:lstStyle/>
          <a:p>
            <a:pPr marL="457200" indent="-457200">
              <a:buFont typeface="+mj-lt"/>
              <a:buAutoNum type="arabicPeriod"/>
            </a:pPr>
            <a:r>
              <a:rPr lang="en-GB" dirty="0">
                <a:solidFill>
                  <a:srgbClr val="00B050"/>
                </a:solidFill>
              </a:rPr>
              <a:t>Enactive Mastery Experiences</a:t>
            </a:r>
          </a:p>
          <a:p>
            <a:pPr marL="630936" lvl="1" indent="-457200">
              <a:buFont typeface="Arial" panose="020B0604020202020204" pitchFamily="34" charset="0"/>
              <a:buChar char="•"/>
            </a:pPr>
            <a:r>
              <a:rPr lang="en-GB" dirty="0">
                <a:solidFill>
                  <a:srgbClr val="0070C0"/>
                </a:solidFill>
              </a:rPr>
              <a:t>Basically doing tasks well and getting good grades</a:t>
            </a:r>
          </a:p>
          <a:p>
            <a:pPr marL="630936" lvl="1" indent="-457200">
              <a:buFont typeface="Arial" panose="020B0604020202020204" pitchFamily="34" charset="0"/>
              <a:buChar char="•"/>
            </a:pPr>
            <a:r>
              <a:rPr lang="en-GB" dirty="0">
                <a:solidFill>
                  <a:srgbClr val="0070C0"/>
                </a:solidFill>
              </a:rPr>
              <a:t>But </a:t>
            </a:r>
            <a:r>
              <a:rPr lang="en-GB" b="1" dirty="0">
                <a:solidFill>
                  <a:srgbClr val="0070C0"/>
                </a:solidFill>
              </a:rPr>
              <a:t>not</a:t>
            </a:r>
            <a:r>
              <a:rPr lang="en-GB" dirty="0">
                <a:solidFill>
                  <a:srgbClr val="0070C0"/>
                </a:solidFill>
              </a:rPr>
              <a:t> </a:t>
            </a:r>
            <a:r>
              <a:rPr lang="en-GB" dirty="0">
                <a:solidFill>
                  <a:srgbClr val="FF0000"/>
                </a:solidFill>
              </a:rPr>
              <a:t>easy success, </a:t>
            </a:r>
            <a:r>
              <a:rPr lang="en-GB" dirty="0">
                <a:solidFill>
                  <a:srgbClr val="0070C0"/>
                </a:solidFill>
              </a:rPr>
              <a:t>this undermines resilience and confidence</a:t>
            </a:r>
            <a:r>
              <a:rPr lang="en-GB" dirty="0">
                <a:solidFill>
                  <a:srgbClr val="FF0000"/>
                </a:solidFill>
              </a:rPr>
              <a:t> </a:t>
            </a:r>
            <a:r>
              <a:rPr lang="en-GB" dirty="0"/>
              <a:t>(Bandura 1977)</a:t>
            </a:r>
          </a:p>
          <a:p>
            <a:pPr marL="457200" indent="-457200">
              <a:buFont typeface="+mj-lt"/>
              <a:buAutoNum type="arabicPeriod"/>
            </a:pPr>
            <a:r>
              <a:rPr lang="en-GB" dirty="0">
                <a:solidFill>
                  <a:srgbClr val="00B050"/>
                </a:solidFill>
              </a:rPr>
              <a:t>Peer observation</a:t>
            </a:r>
          </a:p>
          <a:p>
            <a:pPr marL="630936" lvl="1" indent="-457200">
              <a:buFont typeface="Arial" panose="020B0604020202020204" pitchFamily="34" charset="0"/>
              <a:buChar char="•"/>
            </a:pPr>
            <a:r>
              <a:rPr lang="en-GB" dirty="0">
                <a:solidFill>
                  <a:srgbClr val="0070C0"/>
                </a:solidFill>
              </a:rPr>
              <a:t>Need to observe success </a:t>
            </a:r>
            <a:r>
              <a:rPr lang="en-GB" dirty="0"/>
              <a:t>(Schunk 1987)</a:t>
            </a:r>
          </a:p>
          <a:p>
            <a:pPr marL="457200" indent="-457200">
              <a:buFont typeface="+mj-lt"/>
              <a:buAutoNum type="arabicPeriod"/>
            </a:pPr>
            <a:r>
              <a:rPr lang="en-GB" dirty="0">
                <a:solidFill>
                  <a:srgbClr val="00B050"/>
                </a:solidFill>
              </a:rPr>
              <a:t>Persuasion</a:t>
            </a:r>
          </a:p>
          <a:p>
            <a:pPr marL="630936" lvl="1" indent="-457200">
              <a:buFont typeface="Arial" panose="020B0604020202020204" pitchFamily="34" charset="0"/>
              <a:buChar char="•"/>
            </a:pPr>
            <a:r>
              <a:rPr lang="en-GB" dirty="0">
                <a:solidFill>
                  <a:srgbClr val="0070C0"/>
                </a:solidFill>
              </a:rPr>
              <a:t>Combined with evaluative feedback from someone seen as knowledgeable </a:t>
            </a:r>
            <a:r>
              <a:rPr lang="en-GB" dirty="0"/>
              <a:t>(Bong and </a:t>
            </a:r>
            <a:r>
              <a:rPr lang="en-GB" dirty="0" err="1"/>
              <a:t>Skaalvik</a:t>
            </a:r>
            <a:r>
              <a:rPr lang="en-GB" dirty="0"/>
              <a:t>, 2003)</a:t>
            </a:r>
          </a:p>
          <a:p>
            <a:pPr marL="630936" lvl="1" indent="-457200">
              <a:buFont typeface="Arial" panose="020B0604020202020204" pitchFamily="34" charset="0"/>
              <a:buChar char="•"/>
            </a:pPr>
            <a:r>
              <a:rPr lang="en-GB" dirty="0">
                <a:solidFill>
                  <a:srgbClr val="FF0000"/>
                </a:solidFill>
              </a:rPr>
              <a:t>Can be undermined by poor grades</a:t>
            </a:r>
          </a:p>
          <a:p>
            <a:pPr marL="457200" indent="-457200">
              <a:buFont typeface="+mj-lt"/>
              <a:buAutoNum type="arabicPeriod"/>
            </a:pPr>
            <a:r>
              <a:rPr lang="en-GB" dirty="0">
                <a:solidFill>
                  <a:srgbClr val="00B050"/>
                </a:solidFill>
              </a:rPr>
              <a:t>Phycological and emotional state</a:t>
            </a:r>
          </a:p>
          <a:p>
            <a:pPr marL="630936" lvl="1" indent="-457200">
              <a:buFont typeface="Arial" panose="020B0604020202020204" pitchFamily="34" charset="0"/>
              <a:buChar char="•"/>
            </a:pPr>
            <a:r>
              <a:rPr lang="en-GB" dirty="0">
                <a:solidFill>
                  <a:srgbClr val="0070C0"/>
                </a:solidFill>
              </a:rPr>
              <a:t>Before, during and after tasks</a:t>
            </a:r>
          </a:p>
          <a:p>
            <a:pPr marL="630936" lvl="1" indent="-457200">
              <a:buFont typeface="Arial" panose="020B0604020202020204" pitchFamily="34" charset="0"/>
              <a:buChar char="•"/>
            </a:pPr>
            <a:r>
              <a:rPr lang="en-GB" dirty="0">
                <a:solidFill>
                  <a:srgbClr val="0070C0"/>
                </a:solidFill>
              </a:rPr>
              <a:t>Creating safe spaces to express ideas through role-play </a:t>
            </a:r>
            <a:r>
              <a:rPr lang="nl-NL" dirty="0"/>
              <a:t>(McKinely, 2023)</a:t>
            </a:r>
            <a:endParaRPr lang="en-GB" dirty="0">
              <a:solidFill>
                <a:srgbClr val="0070C0"/>
              </a:solidFill>
            </a:endParaRPr>
          </a:p>
          <a:p>
            <a:pPr marL="630936" lvl="1" indent="-457200">
              <a:buFont typeface="Arial" panose="020B0604020202020204" pitchFamily="34" charset="0"/>
              <a:buChar char="•"/>
            </a:pPr>
            <a:r>
              <a:rPr lang="en-GB" dirty="0">
                <a:solidFill>
                  <a:srgbClr val="0070C0"/>
                </a:solidFill>
              </a:rPr>
              <a:t>Stress is </a:t>
            </a:r>
            <a:r>
              <a:rPr lang="en-GB" dirty="0">
                <a:solidFill>
                  <a:srgbClr val="00B050"/>
                </a:solidFill>
              </a:rPr>
              <a:t>energising</a:t>
            </a:r>
            <a:r>
              <a:rPr lang="en-GB" dirty="0">
                <a:solidFill>
                  <a:srgbClr val="0070C0"/>
                </a:solidFill>
              </a:rPr>
              <a:t> vs perceived </a:t>
            </a:r>
            <a:r>
              <a:rPr lang="en-GB" dirty="0">
                <a:solidFill>
                  <a:srgbClr val="FF0000"/>
                </a:solidFill>
              </a:rPr>
              <a:t>weakness </a:t>
            </a:r>
            <a:r>
              <a:rPr lang="nl-NL" dirty="0"/>
              <a:t>(van Dinther et al 2010)</a:t>
            </a:r>
            <a:endParaRPr lang="en-GB" dirty="0"/>
          </a:p>
        </p:txBody>
      </p:sp>
      <p:sp>
        <p:nvSpPr>
          <p:cNvPr id="4" name="TextBox 3">
            <a:extLst>
              <a:ext uri="{FF2B5EF4-FFF2-40B4-BE49-F238E27FC236}">
                <a16:creationId xmlns:a16="http://schemas.microsoft.com/office/drawing/2014/main" id="{C9E86748-3079-F66F-7680-D1525F9B5AE7}"/>
              </a:ext>
            </a:extLst>
          </p:cNvPr>
          <p:cNvSpPr txBox="1"/>
          <p:nvPr/>
        </p:nvSpPr>
        <p:spPr>
          <a:xfrm>
            <a:off x="366696" y="6099127"/>
            <a:ext cx="8779934" cy="369332"/>
          </a:xfrm>
          <a:prstGeom prst="rect">
            <a:avLst/>
          </a:prstGeom>
          <a:noFill/>
        </p:spPr>
        <p:txBody>
          <a:bodyPr wrap="square" rtlCol="0">
            <a:spAutoFit/>
          </a:bodyPr>
          <a:lstStyle/>
          <a:p>
            <a:r>
              <a:rPr lang="en-GB" dirty="0"/>
              <a:t>NB: These are also areas that need to be continued at university, particularly 2.</a:t>
            </a:r>
          </a:p>
        </p:txBody>
      </p:sp>
    </p:spTree>
    <p:extLst>
      <p:ext uri="{BB962C8B-B14F-4D97-AF65-F5344CB8AC3E}">
        <p14:creationId xmlns:p14="http://schemas.microsoft.com/office/powerpoint/2010/main" val="1858396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animEffect transition="in" filter="fade">
                                      <p:cBhvr>
                                        <p:cTn id="16" dur="500"/>
                                        <p:tgtEl>
                                          <p:spTgt spid="3">
                                            <p:txEl>
                                              <p:pRg st="8" end="8"/>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fade">
                                      <p:cBhvr>
                                        <p:cTn id="29" dur="500"/>
                                        <p:tgtEl>
                                          <p:spTgt spid="3">
                                            <p:txEl>
                                              <p:pRg st="1" end="1"/>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5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500"/>
                                        <p:tgtEl>
                                          <p:spTgt spid="3">
                                            <p:txEl>
                                              <p:pRg st="10" end="10"/>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3">
                                            <p:txEl>
                                              <p:pRg st="11" end="11"/>
                                            </p:txEl>
                                          </p:spTgt>
                                        </p:tgtEl>
                                        <p:attrNameLst>
                                          <p:attrName>style.visibility</p:attrName>
                                        </p:attrNameLst>
                                      </p:cBhvr>
                                      <p:to>
                                        <p:strVal val="visible"/>
                                      </p:to>
                                    </p:set>
                                    <p:animEffect transition="in" filter="fade">
                                      <p:cBhvr>
                                        <p:cTn id="50" dur="500"/>
                                        <p:tgtEl>
                                          <p:spTgt spid="3">
                                            <p:txEl>
                                              <p:pRg st="11" end="1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fade">
                                      <p:cBhvr>
                                        <p:cTn id="55" dur="1000"/>
                                        <p:tgtEl>
                                          <p:spTgt spid="4"/>
                                        </p:tgtEl>
                                      </p:cBhvr>
                                    </p:animEffect>
                                    <p:anim calcmode="lin" valueType="num">
                                      <p:cBhvr>
                                        <p:cTn id="56" dur="1000" fill="hold"/>
                                        <p:tgtEl>
                                          <p:spTgt spid="4"/>
                                        </p:tgtEl>
                                        <p:attrNameLst>
                                          <p:attrName>ppt_x</p:attrName>
                                        </p:attrNameLst>
                                      </p:cBhvr>
                                      <p:tavLst>
                                        <p:tav tm="0">
                                          <p:val>
                                            <p:strVal val="#ppt_x"/>
                                          </p:val>
                                        </p:tav>
                                        <p:tav tm="100000">
                                          <p:val>
                                            <p:strVal val="#ppt_x"/>
                                          </p:val>
                                        </p:tav>
                                      </p:tavLst>
                                    </p:anim>
                                    <p:anim calcmode="lin" valueType="num">
                                      <p:cBhvr>
                                        <p:cTn id="5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A608B-95AB-3DD5-7393-F014EB9EBA43}"/>
              </a:ext>
            </a:extLst>
          </p:cNvPr>
          <p:cNvSpPr>
            <a:spLocks noGrp="1"/>
          </p:cNvSpPr>
          <p:nvPr>
            <p:ph type="title"/>
          </p:nvPr>
        </p:nvSpPr>
        <p:spPr/>
        <p:txBody>
          <a:bodyPr/>
          <a:lstStyle/>
          <a:p>
            <a:r>
              <a:rPr lang="en-GB" dirty="0"/>
              <a:t>Implications and ideas for implementation</a:t>
            </a:r>
          </a:p>
        </p:txBody>
      </p:sp>
      <p:sp>
        <p:nvSpPr>
          <p:cNvPr id="3" name="Content Placeholder 2">
            <a:extLst>
              <a:ext uri="{FF2B5EF4-FFF2-40B4-BE49-F238E27FC236}">
                <a16:creationId xmlns:a16="http://schemas.microsoft.com/office/drawing/2014/main" id="{B9D03BAA-41E1-4270-64C8-D01095352386}"/>
              </a:ext>
            </a:extLst>
          </p:cNvPr>
          <p:cNvSpPr>
            <a:spLocks noGrp="1"/>
          </p:cNvSpPr>
          <p:nvPr>
            <p:ph idx="1"/>
          </p:nvPr>
        </p:nvSpPr>
        <p:spPr/>
        <p:txBody>
          <a:bodyPr/>
          <a:lstStyle/>
          <a:p>
            <a:pPr>
              <a:buFont typeface="Arial" panose="020B0604020202020204" pitchFamily="34" charset="0"/>
              <a:buChar char="•"/>
            </a:pPr>
            <a:r>
              <a:rPr lang="en-GB" dirty="0"/>
              <a:t> Create engaging material for a handbook</a:t>
            </a:r>
          </a:p>
          <a:p>
            <a:pPr>
              <a:buFont typeface="Arial" panose="020B0604020202020204" pitchFamily="34" charset="0"/>
              <a:buChar char="•"/>
            </a:pPr>
            <a:r>
              <a:rPr lang="en-GB" dirty="0"/>
              <a:t> Bring it to life in classes (due to student issues with critical self-reflection)</a:t>
            </a:r>
          </a:p>
          <a:p>
            <a:pPr>
              <a:buFont typeface="Arial" panose="020B0604020202020204" pitchFamily="34" charset="0"/>
              <a:buChar char="•"/>
            </a:pPr>
            <a:r>
              <a:rPr lang="en-GB" dirty="0"/>
              <a:t> Create a bank of topic specific and general activities </a:t>
            </a:r>
          </a:p>
          <a:p>
            <a:pPr>
              <a:buFont typeface="Arial" panose="020B0604020202020204" pitchFamily="34" charset="0"/>
              <a:buChar char="•"/>
            </a:pPr>
            <a:r>
              <a:rPr lang="en-GB" dirty="0"/>
              <a:t> Incorporate these into lessons</a:t>
            </a:r>
          </a:p>
        </p:txBody>
      </p:sp>
    </p:spTree>
    <p:extLst>
      <p:ext uri="{BB962C8B-B14F-4D97-AF65-F5344CB8AC3E}">
        <p14:creationId xmlns:p14="http://schemas.microsoft.com/office/powerpoint/2010/main" val="513827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50173-695C-659C-FD72-8F901910349E}"/>
              </a:ext>
            </a:extLst>
          </p:cNvPr>
          <p:cNvSpPr>
            <a:spLocks noGrp="1"/>
          </p:cNvSpPr>
          <p:nvPr>
            <p:ph type="title"/>
          </p:nvPr>
        </p:nvSpPr>
        <p:spPr/>
        <p:txBody>
          <a:bodyPr/>
          <a:lstStyle/>
          <a:p>
            <a:r>
              <a:rPr lang="en-GB" dirty="0"/>
              <a:t>Part 2 primary research</a:t>
            </a:r>
          </a:p>
        </p:txBody>
      </p:sp>
      <p:sp>
        <p:nvSpPr>
          <p:cNvPr id="3" name="Content Placeholder 2">
            <a:extLst>
              <a:ext uri="{FF2B5EF4-FFF2-40B4-BE49-F238E27FC236}">
                <a16:creationId xmlns:a16="http://schemas.microsoft.com/office/drawing/2014/main" id="{7FDD2302-99D9-D01D-BB68-9B3C9379D95C}"/>
              </a:ext>
            </a:extLst>
          </p:cNvPr>
          <p:cNvSpPr>
            <a:spLocks noGrp="1"/>
          </p:cNvSpPr>
          <p:nvPr>
            <p:ph idx="1"/>
          </p:nvPr>
        </p:nvSpPr>
        <p:spPr/>
        <p:txBody>
          <a:bodyPr/>
          <a:lstStyle/>
          <a:p>
            <a:pPr marL="13716" indent="-342900">
              <a:spcBef>
                <a:spcPts val="200"/>
              </a:spcBef>
              <a:spcAft>
                <a:spcPts val="400"/>
              </a:spcAft>
              <a:buClr>
                <a:srgbClr val="1CADE4"/>
              </a:buClr>
              <a:buFont typeface="Arial" panose="020B0604020202020204" pitchFamily="34" charset="0"/>
              <a:buChar char="•"/>
              <a:defRPr/>
            </a:pPr>
            <a:r>
              <a:rPr lang="en-GB" dirty="0">
                <a:solidFill>
                  <a:prstClr val="black"/>
                </a:solidFill>
              </a:rPr>
              <a:t>No research found in this area from my initial literature review.</a:t>
            </a:r>
          </a:p>
          <a:p>
            <a:pPr marL="13716" indent="-342900">
              <a:spcBef>
                <a:spcPts val="200"/>
              </a:spcBef>
              <a:spcAft>
                <a:spcPts val="400"/>
              </a:spcAft>
              <a:buClr>
                <a:srgbClr val="1CADE4"/>
              </a:buClr>
              <a:buFont typeface="Arial" panose="020B0604020202020204" pitchFamily="34" charset="0"/>
              <a:buChar char="•"/>
              <a:defRPr/>
            </a:pPr>
            <a:r>
              <a:rPr lang="en-GB" dirty="0">
                <a:solidFill>
                  <a:prstClr val="black"/>
                </a:solidFill>
              </a:rPr>
              <a:t>Quantitative – </a:t>
            </a:r>
          </a:p>
          <a:p>
            <a:pPr marL="516636" lvl="3" indent="-342900">
              <a:buClr>
                <a:srgbClr val="1CADE4"/>
              </a:buClr>
              <a:buFont typeface="Arial" panose="020B0604020202020204" pitchFamily="34" charset="0"/>
              <a:buChar char="•"/>
              <a:defRPr/>
            </a:pPr>
            <a:r>
              <a:rPr lang="en-GB" sz="2000" dirty="0">
                <a:solidFill>
                  <a:prstClr val="black"/>
                </a:solidFill>
              </a:rPr>
              <a:t>Likert Scale: Specific academic self-efficacy questions (6 participants)</a:t>
            </a:r>
          </a:p>
          <a:p>
            <a:pPr marL="13716" indent="-342900">
              <a:spcBef>
                <a:spcPts val="200"/>
              </a:spcBef>
              <a:spcAft>
                <a:spcPts val="400"/>
              </a:spcAft>
              <a:buClr>
                <a:srgbClr val="1CADE4"/>
              </a:buClr>
              <a:buFont typeface="Arial" panose="020B0604020202020204" pitchFamily="34" charset="0"/>
              <a:buChar char="•"/>
              <a:defRPr/>
            </a:pPr>
            <a:r>
              <a:rPr kumimoji="0" lang="en-GB" sz="2200" b="0" i="0" u="none" strike="noStrike" kern="1200" cap="none" spc="0" normalizeH="0" baseline="0" noProof="0" dirty="0">
                <a:ln>
                  <a:noFill/>
                </a:ln>
                <a:solidFill>
                  <a:prstClr val="black"/>
                </a:solidFill>
                <a:effectLst/>
                <a:uLnTx/>
                <a:uFillTx/>
                <a:latin typeface="Tw Cen MT" panose="020B0602020104020603"/>
                <a:ea typeface="+mn-ea"/>
                <a:cs typeface="+mn-cs"/>
              </a:rPr>
              <a:t>Qualitative – </a:t>
            </a:r>
          </a:p>
          <a:p>
            <a:pPr marL="516636" lvl="3" indent="-342900">
              <a:buClr>
                <a:srgbClr val="1CADE4"/>
              </a:buClr>
              <a:buFont typeface="Arial" panose="020B0604020202020204" pitchFamily="34" charset="0"/>
              <a:buChar char="•"/>
              <a:defRPr/>
            </a:pPr>
            <a:r>
              <a:rPr lang="en-GB" sz="2000" dirty="0">
                <a:solidFill>
                  <a:prstClr val="black"/>
                </a:solidFill>
              </a:rPr>
              <a:t>Focus groups</a:t>
            </a:r>
            <a:r>
              <a:rPr kumimoji="0" lang="en-GB" sz="2000" b="0" i="0" u="none" strike="noStrike" kern="1200" cap="none" spc="0" normalizeH="0" baseline="0" noProof="0" dirty="0">
                <a:ln>
                  <a:noFill/>
                </a:ln>
                <a:solidFill>
                  <a:prstClr val="black"/>
                </a:solidFill>
                <a:effectLst/>
                <a:uLnTx/>
                <a:uFillTx/>
                <a:ea typeface="+mn-ea"/>
                <a:cs typeface="+mn-cs"/>
              </a:rPr>
              <a:t>: prompts on academic self-efficacy and student experience </a:t>
            </a:r>
            <a:r>
              <a:rPr lang="en-GB" sz="2000" dirty="0">
                <a:solidFill>
                  <a:prstClr val="black"/>
                </a:solidFill>
              </a:rPr>
              <a:t>(6 participants)</a:t>
            </a:r>
            <a:endParaRPr kumimoji="0" lang="en-GB" sz="2000" b="0" i="0" u="none" strike="noStrike" kern="1200" cap="none" spc="0" normalizeH="0" baseline="0" noProof="0" dirty="0">
              <a:ln>
                <a:noFill/>
              </a:ln>
              <a:solidFill>
                <a:prstClr val="black"/>
              </a:solidFill>
              <a:effectLst/>
              <a:uLnTx/>
              <a:uFillTx/>
              <a:ea typeface="+mn-ea"/>
              <a:cs typeface="+mn-cs"/>
            </a:endParaRPr>
          </a:p>
          <a:p>
            <a:pPr marL="0" lvl="1" indent="0">
              <a:buClr>
                <a:srgbClr val="1CADE4"/>
              </a:buClr>
              <a:buNone/>
              <a:defRPr/>
            </a:pPr>
            <a:endParaRPr kumimoji="0" lang="en-GB" b="0" i="0" u="none" strike="noStrike" kern="1200" cap="none" spc="0" normalizeH="0" baseline="0" noProof="0" dirty="0">
              <a:ln>
                <a:noFill/>
              </a:ln>
              <a:solidFill>
                <a:prstClr val="black"/>
              </a:solidFill>
              <a:effectLst/>
              <a:uLnTx/>
              <a:uFillTx/>
              <a:latin typeface="Tw Cen MT" panose="020B0602020104020603"/>
              <a:ea typeface="+mn-ea"/>
              <a:cs typeface="+mn-cs"/>
            </a:endParaRPr>
          </a:p>
          <a:p>
            <a:pPr marL="0" lvl="1" indent="0">
              <a:buClr>
                <a:srgbClr val="1CADE4"/>
              </a:buClr>
              <a:buNone/>
              <a:defRPr/>
            </a:pPr>
            <a:r>
              <a:rPr kumimoji="0" lang="en-GB" b="0" i="0" u="none" strike="noStrike" kern="1200" cap="none" spc="0" normalizeH="0" baseline="0" noProof="0" dirty="0">
                <a:ln>
                  <a:noFill/>
                </a:ln>
                <a:solidFill>
                  <a:prstClr val="black"/>
                </a:solidFill>
                <a:effectLst/>
                <a:uLnTx/>
                <a:uFillTx/>
                <a:latin typeface="Tw Cen MT" panose="020B0602020104020603"/>
                <a:ea typeface="+mn-ea"/>
                <a:cs typeface="+mn-cs"/>
              </a:rPr>
              <a:t>Following these allowed for the capturing of </a:t>
            </a:r>
            <a:r>
              <a:rPr kumimoji="0" lang="en-GB" b="1" i="0" u="none" strike="noStrike" kern="1200" cap="none" spc="0" normalizeH="0" baseline="0" noProof="0" dirty="0">
                <a:ln>
                  <a:noFill/>
                </a:ln>
                <a:solidFill>
                  <a:prstClr val="black"/>
                </a:solidFill>
                <a:effectLst/>
                <a:uLnTx/>
                <a:uFillTx/>
                <a:latin typeface="Tw Cen MT" panose="020B0602020104020603"/>
                <a:ea typeface="+mn-ea"/>
                <a:cs typeface="+mn-cs"/>
              </a:rPr>
              <a:t>numerical trends </a:t>
            </a:r>
            <a:r>
              <a:rPr kumimoji="0" lang="en-GB" b="0" i="0" u="none" strike="noStrike" kern="1200" cap="none" spc="0" normalizeH="0" baseline="0" noProof="0" dirty="0">
                <a:ln>
                  <a:noFill/>
                </a:ln>
                <a:solidFill>
                  <a:prstClr val="black"/>
                </a:solidFill>
                <a:effectLst/>
                <a:uLnTx/>
                <a:uFillTx/>
                <a:latin typeface="Tw Cen MT" panose="020B0602020104020603"/>
                <a:ea typeface="+mn-ea"/>
                <a:cs typeface="+mn-cs"/>
              </a:rPr>
              <a:t>and </a:t>
            </a:r>
            <a:r>
              <a:rPr kumimoji="0" lang="en-GB" b="1" i="0" u="none" strike="noStrike" kern="1200" cap="none" spc="0" normalizeH="0" baseline="0" noProof="0" dirty="0">
                <a:ln>
                  <a:noFill/>
                </a:ln>
                <a:solidFill>
                  <a:prstClr val="black"/>
                </a:solidFill>
                <a:effectLst/>
                <a:uLnTx/>
                <a:uFillTx/>
                <a:latin typeface="Tw Cen MT" panose="020B0602020104020603"/>
                <a:ea typeface="+mn-ea"/>
                <a:cs typeface="+mn-cs"/>
              </a:rPr>
              <a:t>individual narratives</a:t>
            </a:r>
          </a:p>
          <a:p>
            <a:endParaRPr lang="en-GB" dirty="0"/>
          </a:p>
        </p:txBody>
      </p:sp>
    </p:spTree>
    <p:extLst>
      <p:ext uri="{BB962C8B-B14F-4D97-AF65-F5344CB8AC3E}">
        <p14:creationId xmlns:p14="http://schemas.microsoft.com/office/powerpoint/2010/main" val="1268041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FFCF8-B172-166E-25B1-B1A5EA4BC5AF}"/>
              </a:ext>
            </a:extLst>
          </p:cNvPr>
          <p:cNvSpPr>
            <a:spLocks noGrp="1"/>
          </p:cNvSpPr>
          <p:nvPr>
            <p:ph type="title"/>
          </p:nvPr>
        </p:nvSpPr>
        <p:spPr/>
        <p:txBody>
          <a:bodyPr>
            <a:normAutofit fontScale="90000"/>
          </a:bodyPr>
          <a:lstStyle/>
          <a:p>
            <a:r>
              <a:rPr lang="en-GB" sz="5400" dirty="0">
                <a:solidFill>
                  <a:prstClr val="black"/>
                </a:solidFill>
              </a:rPr>
              <a:t>Likert Scale: </a:t>
            </a:r>
            <a:br>
              <a:rPr lang="en-GB" sz="5400" dirty="0">
                <a:solidFill>
                  <a:prstClr val="black"/>
                </a:solidFill>
              </a:rPr>
            </a:br>
            <a:r>
              <a:rPr lang="en-GB" sz="5400" dirty="0">
                <a:solidFill>
                  <a:prstClr val="black"/>
                </a:solidFill>
              </a:rPr>
              <a:t>Specific academic self-efficacy questions</a:t>
            </a:r>
            <a:endParaRPr lang="en-GB" dirty="0"/>
          </a:p>
        </p:txBody>
      </p:sp>
      <p:pic>
        <p:nvPicPr>
          <p:cNvPr id="12" name="Content Placeholder 11" descr="A picture containing text, website, web page, software&#10;&#10;Description automatically generated">
            <a:extLst>
              <a:ext uri="{FF2B5EF4-FFF2-40B4-BE49-F238E27FC236}">
                <a16:creationId xmlns:a16="http://schemas.microsoft.com/office/drawing/2014/main" id="{84F123E7-21B2-8E30-3468-196ED3811DA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97906" y="2611437"/>
            <a:ext cx="7172325" cy="3371850"/>
          </a:xfrm>
        </p:spPr>
      </p:pic>
      <p:sp>
        <p:nvSpPr>
          <p:cNvPr id="5" name="TextBox 4">
            <a:extLst>
              <a:ext uri="{FF2B5EF4-FFF2-40B4-BE49-F238E27FC236}">
                <a16:creationId xmlns:a16="http://schemas.microsoft.com/office/drawing/2014/main" id="{AFBD348F-F8F6-C963-A279-4B3FB53DB37A}"/>
              </a:ext>
            </a:extLst>
          </p:cNvPr>
          <p:cNvSpPr txBox="1"/>
          <p:nvPr/>
        </p:nvSpPr>
        <p:spPr>
          <a:xfrm>
            <a:off x="0" y="6627167"/>
            <a:ext cx="3391877" cy="461665"/>
          </a:xfrm>
          <a:prstGeom prst="rect">
            <a:avLst/>
          </a:prstGeom>
          <a:noFill/>
        </p:spPr>
        <p:txBody>
          <a:bodyPr wrap="square" rtlCol="0">
            <a:spAutoFit/>
          </a:bodyPr>
          <a:lstStyle/>
          <a:p>
            <a:r>
              <a:rPr lang="en-GB" sz="1200" b="0" dirty="0">
                <a:effectLst/>
              </a:rPr>
              <a:t>Adapted from </a:t>
            </a:r>
            <a:r>
              <a:rPr lang="en-GB" sz="1200" b="0" i="1" dirty="0">
                <a:effectLst/>
              </a:rPr>
              <a:t>Educational self-efficacy scale </a:t>
            </a:r>
            <a:r>
              <a:rPr lang="en-GB" sz="1200" b="0" i="0" dirty="0">
                <a:effectLst/>
              </a:rPr>
              <a:t>(n.d.) </a:t>
            </a:r>
          </a:p>
          <a:p>
            <a:endParaRPr lang="en-GB" sz="1200" dirty="0"/>
          </a:p>
        </p:txBody>
      </p:sp>
      <p:sp>
        <p:nvSpPr>
          <p:cNvPr id="8" name="TextBox 7">
            <a:extLst>
              <a:ext uri="{FF2B5EF4-FFF2-40B4-BE49-F238E27FC236}">
                <a16:creationId xmlns:a16="http://schemas.microsoft.com/office/drawing/2014/main" id="{5522CCAA-30EF-68C3-4104-F83831F45BF4}"/>
              </a:ext>
            </a:extLst>
          </p:cNvPr>
          <p:cNvSpPr txBox="1"/>
          <p:nvPr/>
        </p:nvSpPr>
        <p:spPr>
          <a:xfrm>
            <a:off x="234462" y="2132559"/>
            <a:ext cx="2275376" cy="307777"/>
          </a:xfrm>
          <a:prstGeom prst="rect">
            <a:avLst/>
          </a:prstGeom>
          <a:noFill/>
        </p:spPr>
        <p:txBody>
          <a:bodyPr wrap="square" rtlCol="0">
            <a:spAutoFit/>
          </a:bodyPr>
          <a:lstStyle/>
          <a:p>
            <a:r>
              <a:rPr lang="en-GB" sz="1400" dirty="0"/>
              <a:t>Week 1 April Response</a:t>
            </a:r>
          </a:p>
        </p:txBody>
      </p:sp>
      <p:sp>
        <p:nvSpPr>
          <p:cNvPr id="3" name="TextBox 2">
            <a:extLst>
              <a:ext uri="{FF2B5EF4-FFF2-40B4-BE49-F238E27FC236}">
                <a16:creationId xmlns:a16="http://schemas.microsoft.com/office/drawing/2014/main" id="{B6C44622-9E0A-62D3-9ECF-FFF461F0C507}"/>
              </a:ext>
            </a:extLst>
          </p:cNvPr>
          <p:cNvSpPr txBox="1"/>
          <p:nvPr/>
        </p:nvSpPr>
        <p:spPr>
          <a:xfrm>
            <a:off x="2087808" y="3141784"/>
            <a:ext cx="280254" cy="230832"/>
          </a:xfrm>
          <a:prstGeom prst="rect">
            <a:avLst/>
          </a:prstGeom>
          <a:noFill/>
        </p:spPr>
        <p:txBody>
          <a:bodyPr wrap="square" rtlCol="0">
            <a:spAutoFit/>
          </a:bodyPr>
          <a:lstStyle/>
          <a:p>
            <a:r>
              <a:rPr lang="en-GB" sz="900" dirty="0"/>
              <a:t>1.</a:t>
            </a:r>
          </a:p>
        </p:txBody>
      </p:sp>
      <p:sp>
        <p:nvSpPr>
          <p:cNvPr id="4" name="TextBox 3">
            <a:extLst>
              <a:ext uri="{FF2B5EF4-FFF2-40B4-BE49-F238E27FC236}">
                <a16:creationId xmlns:a16="http://schemas.microsoft.com/office/drawing/2014/main" id="{B0808389-D002-AAC6-BE0E-43D765D89A5B}"/>
              </a:ext>
            </a:extLst>
          </p:cNvPr>
          <p:cNvSpPr txBox="1"/>
          <p:nvPr/>
        </p:nvSpPr>
        <p:spPr>
          <a:xfrm>
            <a:off x="2087183" y="3607792"/>
            <a:ext cx="280254" cy="230832"/>
          </a:xfrm>
          <a:prstGeom prst="rect">
            <a:avLst/>
          </a:prstGeom>
          <a:noFill/>
        </p:spPr>
        <p:txBody>
          <a:bodyPr wrap="square" rtlCol="0">
            <a:spAutoFit/>
          </a:bodyPr>
          <a:lstStyle/>
          <a:p>
            <a:r>
              <a:rPr lang="en-GB" sz="900" dirty="0"/>
              <a:t>2.</a:t>
            </a:r>
          </a:p>
        </p:txBody>
      </p:sp>
      <p:sp>
        <p:nvSpPr>
          <p:cNvPr id="6" name="TextBox 5">
            <a:extLst>
              <a:ext uri="{FF2B5EF4-FFF2-40B4-BE49-F238E27FC236}">
                <a16:creationId xmlns:a16="http://schemas.microsoft.com/office/drawing/2014/main" id="{9574D5FA-3B9C-AD6C-168D-1A080D040568}"/>
              </a:ext>
            </a:extLst>
          </p:cNvPr>
          <p:cNvSpPr txBox="1"/>
          <p:nvPr/>
        </p:nvSpPr>
        <p:spPr>
          <a:xfrm>
            <a:off x="2087183" y="4083581"/>
            <a:ext cx="280254" cy="230832"/>
          </a:xfrm>
          <a:prstGeom prst="rect">
            <a:avLst/>
          </a:prstGeom>
          <a:noFill/>
        </p:spPr>
        <p:txBody>
          <a:bodyPr wrap="square" rtlCol="0">
            <a:spAutoFit/>
          </a:bodyPr>
          <a:lstStyle/>
          <a:p>
            <a:r>
              <a:rPr lang="en-GB" sz="900" dirty="0"/>
              <a:t>3.</a:t>
            </a:r>
          </a:p>
        </p:txBody>
      </p:sp>
      <p:sp>
        <p:nvSpPr>
          <p:cNvPr id="7" name="TextBox 6">
            <a:extLst>
              <a:ext uri="{FF2B5EF4-FFF2-40B4-BE49-F238E27FC236}">
                <a16:creationId xmlns:a16="http://schemas.microsoft.com/office/drawing/2014/main" id="{6ED1F1C4-514B-D26C-CD2C-5DDC3D8D0B2D}"/>
              </a:ext>
            </a:extLst>
          </p:cNvPr>
          <p:cNvSpPr txBox="1"/>
          <p:nvPr/>
        </p:nvSpPr>
        <p:spPr>
          <a:xfrm>
            <a:off x="2087183" y="4522723"/>
            <a:ext cx="280254" cy="230832"/>
          </a:xfrm>
          <a:prstGeom prst="rect">
            <a:avLst/>
          </a:prstGeom>
          <a:noFill/>
        </p:spPr>
        <p:txBody>
          <a:bodyPr wrap="square" rtlCol="0">
            <a:spAutoFit/>
          </a:bodyPr>
          <a:lstStyle/>
          <a:p>
            <a:r>
              <a:rPr lang="en-GB" sz="900" dirty="0"/>
              <a:t>4.</a:t>
            </a:r>
          </a:p>
        </p:txBody>
      </p:sp>
      <p:sp>
        <p:nvSpPr>
          <p:cNvPr id="9" name="TextBox 8">
            <a:extLst>
              <a:ext uri="{FF2B5EF4-FFF2-40B4-BE49-F238E27FC236}">
                <a16:creationId xmlns:a16="http://schemas.microsoft.com/office/drawing/2014/main" id="{6CCD53EC-AC8B-330E-1C50-7AACC2CE77FD}"/>
              </a:ext>
            </a:extLst>
          </p:cNvPr>
          <p:cNvSpPr txBox="1"/>
          <p:nvPr/>
        </p:nvSpPr>
        <p:spPr>
          <a:xfrm>
            <a:off x="2087183" y="4950794"/>
            <a:ext cx="280254" cy="230832"/>
          </a:xfrm>
          <a:prstGeom prst="rect">
            <a:avLst/>
          </a:prstGeom>
          <a:noFill/>
        </p:spPr>
        <p:txBody>
          <a:bodyPr wrap="square" rtlCol="0">
            <a:spAutoFit/>
          </a:bodyPr>
          <a:lstStyle/>
          <a:p>
            <a:r>
              <a:rPr lang="en-GB" sz="900" dirty="0"/>
              <a:t>5.</a:t>
            </a:r>
          </a:p>
        </p:txBody>
      </p:sp>
      <p:sp>
        <p:nvSpPr>
          <p:cNvPr id="10" name="TextBox 9">
            <a:extLst>
              <a:ext uri="{FF2B5EF4-FFF2-40B4-BE49-F238E27FC236}">
                <a16:creationId xmlns:a16="http://schemas.microsoft.com/office/drawing/2014/main" id="{7322DC47-EF45-29FE-BF17-A8D9BA1337A5}"/>
              </a:ext>
            </a:extLst>
          </p:cNvPr>
          <p:cNvSpPr txBox="1"/>
          <p:nvPr/>
        </p:nvSpPr>
        <p:spPr>
          <a:xfrm>
            <a:off x="2087183" y="5426583"/>
            <a:ext cx="280254" cy="230832"/>
          </a:xfrm>
          <a:prstGeom prst="rect">
            <a:avLst/>
          </a:prstGeom>
          <a:noFill/>
        </p:spPr>
        <p:txBody>
          <a:bodyPr wrap="square" rtlCol="0">
            <a:spAutoFit/>
          </a:bodyPr>
          <a:lstStyle/>
          <a:p>
            <a:r>
              <a:rPr lang="en-GB" sz="900" dirty="0"/>
              <a:t>6.</a:t>
            </a:r>
          </a:p>
        </p:txBody>
      </p:sp>
    </p:spTree>
    <p:extLst>
      <p:ext uri="{BB962C8B-B14F-4D97-AF65-F5344CB8AC3E}">
        <p14:creationId xmlns:p14="http://schemas.microsoft.com/office/powerpoint/2010/main" val="3961295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FFCF8-B172-166E-25B1-B1A5EA4BC5AF}"/>
              </a:ext>
            </a:extLst>
          </p:cNvPr>
          <p:cNvSpPr>
            <a:spLocks noGrp="1"/>
          </p:cNvSpPr>
          <p:nvPr>
            <p:ph type="title"/>
          </p:nvPr>
        </p:nvSpPr>
        <p:spPr/>
        <p:txBody>
          <a:bodyPr>
            <a:normAutofit fontScale="90000"/>
          </a:bodyPr>
          <a:lstStyle/>
          <a:p>
            <a:r>
              <a:rPr lang="en-GB" sz="5400" dirty="0">
                <a:solidFill>
                  <a:prstClr val="black"/>
                </a:solidFill>
              </a:rPr>
              <a:t>Likert Scale: </a:t>
            </a:r>
            <a:br>
              <a:rPr lang="en-GB" sz="5400" dirty="0">
                <a:solidFill>
                  <a:prstClr val="black"/>
                </a:solidFill>
              </a:rPr>
            </a:br>
            <a:r>
              <a:rPr lang="en-GB" sz="5400" dirty="0">
                <a:solidFill>
                  <a:prstClr val="black"/>
                </a:solidFill>
              </a:rPr>
              <a:t>Specific academic self-efficacy questions</a:t>
            </a:r>
            <a:endParaRPr lang="en-GB" dirty="0"/>
          </a:p>
        </p:txBody>
      </p:sp>
      <p:pic>
        <p:nvPicPr>
          <p:cNvPr id="9" name="Content Placeholder 8" descr="A picture containing text, design, screenshot&#10;&#10;Description automatically generated">
            <a:extLst>
              <a:ext uri="{FF2B5EF4-FFF2-40B4-BE49-F238E27FC236}">
                <a16:creationId xmlns:a16="http://schemas.microsoft.com/office/drawing/2014/main" id="{E98C0F49-9799-C812-166D-01E76E26A8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55044" y="2597150"/>
            <a:ext cx="7258050" cy="3400425"/>
          </a:xfrm>
        </p:spPr>
      </p:pic>
      <p:sp>
        <p:nvSpPr>
          <p:cNvPr id="5" name="TextBox 4">
            <a:extLst>
              <a:ext uri="{FF2B5EF4-FFF2-40B4-BE49-F238E27FC236}">
                <a16:creationId xmlns:a16="http://schemas.microsoft.com/office/drawing/2014/main" id="{AFBD348F-F8F6-C963-A279-4B3FB53DB37A}"/>
              </a:ext>
            </a:extLst>
          </p:cNvPr>
          <p:cNvSpPr txBox="1"/>
          <p:nvPr/>
        </p:nvSpPr>
        <p:spPr>
          <a:xfrm>
            <a:off x="0" y="6627167"/>
            <a:ext cx="3391877" cy="461665"/>
          </a:xfrm>
          <a:prstGeom prst="rect">
            <a:avLst/>
          </a:prstGeom>
          <a:noFill/>
        </p:spPr>
        <p:txBody>
          <a:bodyPr wrap="square" rtlCol="0">
            <a:spAutoFit/>
          </a:bodyPr>
          <a:lstStyle/>
          <a:p>
            <a:r>
              <a:rPr lang="en-GB" sz="1200" b="0" dirty="0">
                <a:effectLst/>
              </a:rPr>
              <a:t>Adapted from </a:t>
            </a:r>
            <a:r>
              <a:rPr lang="en-GB" sz="1200" b="0" i="1" dirty="0">
                <a:effectLst/>
              </a:rPr>
              <a:t>Educational self-efficacy scale </a:t>
            </a:r>
            <a:r>
              <a:rPr lang="en-GB" sz="1200" b="0" i="0" dirty="0">
                <a:effectLst/>
              </a:rPr>
              <a:t>(n.d.) </a:t>
            </a:r>
          </a:p>
          <a:p>
            <a:endParaRPr lang="en-GB" sz="1200" dirty="0"/>
          </a:p>
        </p:txBody>
      </p:sp>
      <p:sp>
        <p:nvSpPr>
          <p:cNvPr id="8" name="TextBox 7">
            <a:extLst>
              <a:ext uri="{FF2B5EF4-FFF2-40B4-BE49-F238E27FC236}">
                <a16:creationId xmlns:a16="http://schemas.microsoft.com/office/drawing/2014/main" id="{5522CCAA-30EF-68C3-4104-F83831F45BF4}"/>
              </a:ext>
            </a:extLst>
          </p:cNvPr>
          <p:cNvSpPr txBox="1"/>
          <p:nvPr/>
        </p:nvSpPr>
        <p:spPr>
          <a:xfrm>
            <a:off x="234462" y="2132559"/>
            <a:ext cx="2275376" cy="307777"/>
          </a:xfrm>
          <a:prstGeom prst="rect">
            <a:avLst/>
          </a:prstGeom>
          <a:noFill/>
        </p:spPr>
        <p:txBody>
          <a:bodyPr wrap="square" rtlCol="0">
            <a:spAutoFit/>
          </a:bodyPr>
          <a:lstStyle/>
          <a:p>
            <a:r>
              <a:rPr lang="en-GB" sz="1400" dirty="0"/>
              <a:t>Week 10 June Response</a:t>
            </a:r>
          </a:p>
        </p:txBody>
      </p:sp>
      <p:sp>
        <p:nvSpPr>
          <p:cNvPr id="3" name="TextBox 2">
            <a:extLst>
              <a:ext uri="{FF2B5EF4-FFF2-40B4-BE49-F238E27FC236}">
                <a16:creationId xmlns:a16="http://schemas.microsoft.com/office/drawing/2014/main" id="{21114135-5762-CE93-FEBF-9F38BF7E369E}"/>
              </a:ext>
            </a:extLst>
          </p:cNvPr>
          <p:cNvSpPr txBox="1"/>
          <p:nvPr/>
        </p:nvSpPr>
        <p:spPr>
          <a:xfrm>
            <a:off x="2087808" y="3141784"/>
            <a:ext cx="280254" cy="230832"/>
          </a:xfrm>
          <a:prstGeom prst="rect">
            <a:avLst/>
          </a:prstGeom>
          <a:noFill/>
        </p:spPr>
        <p:txBody>
          <a:bodyPr wrap="square" rtlCol="0">
            <a:spAutoFit/>
          </a:bodyPr>
          <a:lstStyle/>
          <a:p>
            <a:r>
              <a:rPr lang="en-GB" sz="900" dirty="0"/>
              <a:t>1.</a:t>
            </a:r>
          </a:p>
        </p:txBody>
      </p:sp>
      <p:sp>
        <p:nvSpPr>
          <p:cNvPr id="4" name="TextBox 3">
            <a:extLst>
              <a:ext uri="{FF2B5EF4-FFF2-40B4-BE49-F238E27FC236}">
                <a16:creationId xmlns:a16="http://schemas.microsoft.com/office/drawing/2014/main" id="{8DAC0EBB-05EE-519C-2D4F-B0198F1574F9}"/>
              </a:ext>
            </a:extLst>
          </p:cNvPr>
          <p:cNvSpPr txBox="1"/>
          <p:nvPr/>
        </p:nvSpPr>
        <p:spPr>
          <a:xfrm>
            <a:off x="2087183" y="3607792"/>
            <a:ext cx="280254" cy="230832"/>
          </a:xfrm>
          <a:prstGeom prst="rect">
            <a:avLst/>
          </a:prstGeom>
          <a:noFill/>
        </p:spPr>
        <p:txBody>
          <a:bodyPr wrap="square" rtlCol="0">
            <a:spAutoFit/>
          </a:bodyPr>
          <a:lstStyle/>
          <a:p>
            <a:r>
              <a:rPr lang="en-GB" sz="900" dirty="0"/>
              <a:t>2.</a:t>
            </a:r>
          </a:p>
        </p:txBody>
      </p:sp>
      <p:sp>
        <p:nvSpPr>
          <p:cNvPr id="6" name="TextBox 5">
            <a:extLst>
              <a:ext uri="{FF2B5EF4-FFF2-40B4-BE49-F238E27FC236}">
                <a16:creationId xmlns:a16="http://schemas.microsoft.com/office/drawing/2014/main" id="{624BD3F6-06F2-3B45-F9EA-59757F4051D9}"/>
              </a:ext>
            </a:extLst>
          </p:cNvPr>
          <p:cNvSpPr txBox="1"/>
          <p:nvPr/>
        </p:nvSpPr>
        <p:spPr>
          <a:xfrm>
            <a:off x="2087183" y="4083581"/>
            <a:ext cx="280254" cy="230832"/>
          </a:xfrm>
          <a:prstGeom prst="rect">
            <a:avLst/>
          </a:prstGeom>
          <a:noFill/>
        </p:spPr>
        <p:txBody>
          <a:bodyPr wrap="square" rtlCol="0">
            <a:spAutoFit/>
          </a:bodyPr>
          <a:lstStyle/>
          <a:p>
            <a:r>
              <a:rPr lang="en-GB" sz="900" dirty="0"/>
              <a:t>3.</a:t>
            </a:r>
          </a:p>
        </p:txBody>
      </p:sp>
      <p:sp>
        <p:nvSpPr>
          <p:cNvPr id="7" name="TextBox 6">
            <a:extLst>
              <a:ext uri="{FF2B5EF4-FFF2-40B4-BE49-F238E27FC236}">
                <a16:creationId xmlns:a16="http://schemas.microsoft.com/office/drawing/2014/main" id="{62BD844C-5C9E-6015-0654-B4BE41D06851}"/>
              </a:ext>
            </a:extLst>
          </p:cNvPr>
          <p:cNvSpPr txBox="1"/>
          <p:nvPr/>
        </p:nvSpPr>
        <p:spPr>
          <a:xfrm>
            <a:off x="2087183" y="4522723"/>
            <a:ext cx="280254" cy="230832"/>
          </a:xfrm>
          <a:prstGeom prst="rect">
            <a:avLst/>
          </a:prstGeom>
          <a:noFill/>
        </p:spPr>
        <p:txBody>
          <a:bodyPr wrap="square" rtlCol="0">
            <a:spAutoFit/>
          </a:bodyPr>
          <a:lstStyle/>
          <a:p>
            <a:r>
              <a:rPr lang="en-GB" sz="900" dirty="0"/>
              <a:t>4.</a:t>
            </a:r>
          </a:p>
        </p:txBody>
      </p:sp>
      <p:sp>
        <p:nvSpPr>
          <p:cNvPr id="10" name="TextBox 9">
            <a:extLst>
              <a:ext uri="{FF2B5EF4-FFF2-40B4-BE49-F238E27FC236}">
                <a16:creationId xmlns:a16="http://schemas.microsoft.com/office/drawing/2014/main" id="{AEBA448E-D67A-40F7-539C-5FD5F9DAD32F}"/>
              </a:ext>
            </a:extLst>
          </p:cNvPr>
          <p:cNvSpPr txBox="1"/>
          <p:nvPr/>
        </p:nvSpPr>
        <p:spPr>
          <a:xfrm>
            <a:off x="2087183" y="4950794"/>
            <a:ext cx="280254" cy="230832"/>
          </a:xfrm>
          <a:prstGeom prst="rect">
            <a:avLst/>
          </a:prstGeom>
          <a:noFill/>
        </p:spPr>
        <p:txBody>
          <a:bodyPr wrap="square" rtlCol="0">
            <a:spAutoFit/>
          </a:bodyPr>
          <a:lstStyle/>
          <a:p>
            <a:r>
              <a:rPr lang="en-GB" sz="900" dirty="0"/>
              <a:t>5.</a:t>
            </a:r>
          </a:p>
        </p:txBody>
      </p:sp>
      <p:sp>
        <p:nvSpPr>
          <p:cNvPr id="11" name="TextBox 10">
            <a:extLst>
              <a:ext uri="{FF2B5EF4-FFF2-40B4-BE49-F238E27FC236}">
                <a16:creationId xmlns:a16="http://schemas.microsoft.com/office/drawing/2014/main" id="{44CFC91F-4DEC-71CF-3FD7-3B832053B759}"/>
              </a:ext>
            </a:extLst>
          </p:cNvPr>
          <p:cNvSpPr txBox="1"/>
          <p:nvPr/>
        </p:nvSpPr>
        <p:spPr>
          <a:xfrm>
            <a:off x="2087183" y="5426583"/>
            <a:ext cx="280254" cy="230832"/>
          </a:xfrm>
          <a:prstGeom prst="rect">
            <a:avLst/>
          </a:prstGeom>
          <a:noFill/>
        </p:spPr>
        <p:txBody>
          <a:bodyPr wrap="square" rtlCol="0">
            <a:spAutoFit/>
          </a:bodyPr>
          <a:lstStyle/>
          <a:p>
            <a:r>
              <a:rPr lang="en-GB" sz="900" dirty="0"/>
              <a:t>6.</a:t>
            </a:r>
          </a:p>
        </p:txBody>
      </p:sp>
    </p:spTree>
    <p:extLst>
      <p:ext uri="{BB962C8B-B14F-4D97-AF65-F5344CB8AC3E}">
        <p14:creationId xmlns:p14="http://schemas.microsoft.com/office/powerpoint/2010/main" val="2102240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screenshot, rectangle, design, square&#10;&#10;Description automatically generated">
            <a:extLst>
              <a:ext uri="{FF2B5EF4-FFF2-40B4-BE49-F238E27FC236}">
                <a16:creationId xmlns:a16="http://schemas.microsoft.com/office/drawing/2014/main" id="{6FA0DF83-D034-869C-80A2-465279A490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6484" y="2580474"/>
            <a:ext cx="4333875" cy="3067050"/>
          </a:xfrm>
          <a:prstGeom prst="rect">
            <a:avLst/>
          </a:prstGeom>
        </p:spPr>
      </p:pic>
      <p:sp>
        <p:nvSpPr>
          <p:cNvPr id="2" name="Title 1">
            <a:extLst>
              <a:ext uri="{FF2B5EF4-FFF2-40B4-BE49-F238E27FC236}">
                <a16:creationId xmlns:a16="http://schemas.microsoft.com/office/drawing/2014/main" id="{A31FFCF8-B172-166E-25B1-B1A5EA4BC5AF}"/>
              </a:ext>
            </a:extLst>
          </p:cNvPr>
          <p:cNvSpPr>
            <a:spLocks noGrp="1"/>
          </p:cNvSpPr>
          <p:nvPr>
            <p:ph type="title"/>
          </p:nvPr>
        </p:nvSpPr>
        <p:spPr/>
        <p:txBody>
          <a:bodyPr>
            <a:normAutofit fontScale="90000"/>
          </a:bodyPr>
          <a:lstStyle/>
          <a:p>
            <a:r>
              <a:rPr lang="en-GB" sz="5400" dirty="0">
                <a:solidFill>
                  <a:prstClr val="black"/>
                </a:solidFill>
              </a:rPr>
              <a:t>Likert Scale: </a:t>
            </a:r>
            <a:br>
              <a:rPr lang="en-GB" sz="5400" dirty="0">
                <a:solidFill>
                  <a:prstClr val="black"/>
                </a:solidFill>
              </a:rPr>
            </a:br>
            <a:r>
              <a:rPr lang="en-GB" sz="5400" dirty="0">
                <a:solidFill>
                  <a:prstClr val="black"/>
                </a:solidFill>
              </a:rPr>
              <a:t>Specific academic self-efficacy questions</a:t>
            </a:r>
            <a:endParaRPr lang="en-GB" dirty="0"/>
          </a:p>
        </p:txBody>
      </p:sp>
      <p:pic>
        <p:nvPicPr>
          <p:cNvPr id="7" name="Content Placeholder 6" descr="A picture containing screenshot, rectangle, design, colorfulness&#10;&#10;Description automatically generated">
            <a:extLst>
              <a:ext uri="{FF2B5EF4-FFF2-40B4-BE49-F238E27FC236}">
                <a16:creationId xmlns:a16="http://schemas.microsoft.com/office/drawing/2014/main" id="{11FA8EB6-B781-6A45-0AFA-795D989B6F8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23447" y="2599136"/>
            <a:ext cx="4343400" cy="3028950"/>
          </a:xfrm>
        </p:spPr>
      </p:pic>
      <p:sp>
        <p:nvSpPr>
          <p:cNvPr id="5" name="TextBox 4">
            <a:extLst>
              <a:ext uri="{FF2B5EF4-FFF2-40B4-BE49-F238E27FC236}">
                <a16:creationId xmlns:a16="http://schemas.microsoft.com/office/drawing/2014/main" id="{AFBD348F-F8F6-C963-A279-4B3FB53DB37A}"/>
              </a:ext>
            </a:extLst>
          </p:cNvPr>
          <p:cNvSpPr txBox="1"/>
          <p:nvPr/>
        </p:nvSpPr>
        <p:spPr>
          <a:xfrm>
            <a:off x="0" y="6627167"/>
            <a:ext cx="3391877" cy="461665"/>
          </a:xfrm>
          <a:prstGeom prst="rect">
            <a:avLst/>
          </a:prstGeom>
          <a:noFill/>
        </p:spPr>
        <p:txBody>
          <a:bodyPr wrap="square" rtlCol="0">
            <a:spAutoFit/>
          </a:bodyPr>
          <a:lstStyle/>
          <a:p>
            <a:r>
              <a:rPr lang="en-GB" sz="1200" b="0" dirty="0">
                <a:effectLst/>
              </a:rPr>
              <a:t>Adapted from </a:t>
            </a:r>
            <a:r>
              <a:rPr lang="en-GB" sz="1200" b="0" i="1" dirty="0">
                <a:effectLst/>
              </a:rPr>
              <a:t>Educational self-efficacy scale </a:t>
            </a:r>
            <a:r>
              <a:rPr lang="en-GB" sz="1200" b="0" i="0" dirty="0">
                <a:effectLst/>
              </a:rPr>
              <a:t>(n.d.) </a:t>
            </a:r>
          </a:p>
          <a:p>
            <a:endParaRPr lang="en-GB" sz="1200" dirty="0"/>
          </a:p>
        </p:txBody>
      </p:sp>
      <p:pic>
        <p:nvPicPr>
          <p:cNvPr id="13" name="Picture 12" descr="A picture containing text, screenshot, font, document&#10;&#10;Description automatically generated">
            <a:extLst>
              <a:ext uri="{FF2B5EF4-FFF2-40B4-BE49-F238E27FC236}">
                <a16:creationId xmlns:a16="http://schemas.microsoft.com/office/drawing/2014/main" id="{830CC47C-1F4D-0A74-71F6-5197DD51C4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0247" y="2697568"/>
            <a:ext cx="2762250" cy="2638425"/>
          </a:xfrm>
          <a:prstGeom prst="rect">
            <a:avLst/>
          </a:prstGeom>
        </p:spPr>
      </p:pic>
      <p:sp>
        <p:nvSpPr>
          <p:cNvPr id="3" name="TextBox 2">
            <a:extLst>
              <a:ext uri="{FF2B5EF4-FFF2-40B4-BE49-F238E27FC236}">
                <a16:creationId xmlns:a16="http://schemas.microsoft.com/office/drawing/2014/main" id="{99300B54-A9FC-7DBB-B959-4E5EC21BC8BE}"/>
              </a:ext>
            </a:extLst>
          </p:cNvPr>
          <p:cNvSpPr txBox="1"/>
          <p:nvPr/>
        </p:nvSpPr>
        <p:spPr>
          <a:xfrm>
            <a:off x="1270618" y="2743199"/>
            <a:ext cx="280254" cy="230832"/>
          </a:xfrm>
          <a:prstGeom prst="rect">
            <a:avLst/>
          </a:prstGeom>
          <a:noFill/>
        </p:spPr>
        <p:txBody>
          <a:bodyPr wrap="square" rtlCol="0">
            <a:spAutoFit/>
          </a:bodyPr>
          <a:lstStyle/>
          <a:p>
            <a:r>
              <a:rPr lang="en-GB" sz="900" dirty="0"/>
              <a:t>1.</a:t>
            </a:r>
          </a:p>
        </p:txBody>
      </p:sp>
      <p:sp>
        <p:nvSpPr>
          <p:cNvPr id="4" name="TextBox 3">
            <a:extLst>
              <a:ext uri="{FF2B5EF4-FFF2-40B4-BE49-F238E27FC236}">
                <a16:creationId xmlns:a16="http://schemas.microsoft.com/office/drawing/2014/main" id="{27DF5B69-F608-F1A2-F636-FBE41B3EE078}"/>
              </a:ext>
            </a:extLst>
          </p:cNvPr>
          <p:cNvSpPr txBox="1"/>
          <p:nvPr/>
        </p:nvSpPr>
        <p:spPr>
          <a:xfrm>
            <a:off x="1269993" y="3209207"/>
            <a:ext cx="280254" cy="230832"/>
          </a:xfrm>
          <a:prstGeom prst="rect">
            <a:avLst/>
          </a:prstGeom>
          <a:noFill/>
        </p:spPr>
        <p:txBody>
          <a:bodyPr wrap="square" rtlCol="0">
            <a:spAutoFit/>
          </a:bodyPr>
          <a:lstStyle/>
          <a:p>
            <a:r>
              <a:rPr lang="en-GB" sz="900" dirty="0"/>
              <a:t>2.</a:t>
            </a:r>
          </a:p>
        </p:txBody>
      </p:sp>
      <p:sp>
        <p:nvSpPr>
          <p:cNvPr id="6" name="TextBox 5">
            <a:extLst>
              <a:ext uri="{FF2B5EF4-FFF2-40B4-BE49-F238E27FC236}">
                <a16:creationId xmlns:a16="http://schemas.microsoft.com/office/drawing/2014/main" id="{93D29769-45C7-8FF5-849B-686EF5179F9A}"/>
              </a:ext>
            </a:extLst>
          </p:cNvPr>
          <p:cNvSpPr txBox="1"/>
          <p:nvPr/>
        </p:nvSpPr>
        <p:spPr>
          <a:xfrm>
            <a:off x="1269993" y="3684996"/>
            <a:ext cx="280254" cy="230832"/>
          </a:xfrm>
          <a:prstGeom prst="rect">
            <a:avLst/>
          </a:prstGeom>
          <a:noFill/>
        </p:spPr>
        <p:txBody>
          <a:bodyPr wrap="square" rtlCol="0">
            <a:spAutoFit/>
          </a:bodyPr>
          <a:lstStyle/>
          <a:p>
            <a:r>
              <a:rPr lang="en-GB" sz="900" dirty="0"/>
              <a:t>3.</a:t>
            </a:r>
          </a:p>
        </p:txBody>
      </p:sp>
      <p:sp>
        <p:nvSpPr>
          <p:cNvPr id="8" name="TextBox 7">
            <a:extLst>
              <a:ext uri="{FF2B5EF4-FFF2-40B4-BE49-F238E27FC236}">
                <a16:creationId xmlns:a16="http://schemas.microsoft.com/office/drawing/2014/main" id="{26226BAD-D5C4-6255-14ED-74AAF062180F}"/>
              </a:ext>
            </a:extLst>
          </p:cNvPr>
          <p:cNvSpPr txBox="1"/>
          <p:nvPr/>
        </p:nvSpPr>
        <p:spPr>
          <a:xfrm>
            <a:off x="1269993" y="4124138"/>
            <a:ext cx="280254" cy="230832"/>
          </a:xfrm>
          <a:prstGeom prst="rect">
            <a:avLst/>
          </a:prstGeom>
          <a:noFill/>
        </p:spPr>
        <p:txBody>
          <a:bodyPr wrap="square" rtlCol="0">
            <a:spAutoFit/>
          </a:bodyPr>
          <a:lstStyle/>
          <a:p>
            <a:r>
              <a:rPr lang="en-GB" sz="900" dirty="0"/>
              <a:t>4.</a:t>
            </a:r>
          </a:p>
        </p:txBody>
      </p:sp>
      <p:sp>
        <p:nvSpPr>
          <p:cNvPr id="9" name="TextBox 8">
            <a:extLst>
              <a:ext uri="{FF2B5EF4-FFF2-40B4-BE49-F238E27FC236}">
                <a16:creationId xmlns:a16="http://schemas.microsoft.com/office/drawing/2014/main" id="{BB8B1411-8D85-5049-E9EE-D51AB662CDBA}"/>
              </a:ext>
            </a:extLst>
          </p:cNvPr>
          <p:cNvSpPr txBox="1"/>
          <p:nvPr/>
        </p:nvSpPr>
        <p:spPr>
          <a:xfrm>
            <a:off x="1269993" y="4552209"/>
            <a:ext cx="280254" cy="230832"/>
          </a:xfrm>
          <a:prstGeom prst="rect">
            <a:avLst/>
          </a:prstGeom>
          <a:noFill/>
        </p:spPr>
        <p:txBody>
          <a:bodyPr wrap="square" rtlCol="0">
            <a:spAutoFit/>
          </a:bodyPr>
          <a:lstStyle/>
          <a:p>
            <a:r>
              <a:rPr lang="en-GB" sz="900" dirty="0"/>
              <a:t>5.</a:t>
            </a:r>
          </a:p>
        </p:txBody>
      </p:sp>
      <p:sp>
        <p:nvSpPr>
          <p:cNvPr id="10" name="TextBox 9">
            <a:extLst>
              <a:ext uri="{FF2B5EF4-FFF2-40B4-BE49-F238E27FC236}">
                <a16:creationId xmlns:a16="http://schemas.microsoft.com/office/drawing/2014/main" id="{A9D3F7E8-2F6C-0CE5-732F-D4726511BBA7}"/>
              </a:ext>
            </a:extLst>
          </p:cNvPr>
          <p:cNvSpPr txBox="1"/>
          <p:nvPr/>
        </p:nvSpPr>
        <p:spPr>
          <a:xfrm>
            <a:off x="1269993" y="5027998"/>
            <a:ext cx="280254" cy="230832"/>
          </a:xfrm>
          <a:prstGeom prst="rect">
            <a:avLst/>
          </a:prstGeom>
          <a:noFill/>
        </p:spPr>
        <p:txBody>
          <a:bodyPr wrap="square" rtlCol="0">
            <a:spAutoFit/>
          </a:bodyPr>
          <a:lstStyle/>
          <a:p>
            <a:r>
              <a:rPr lang="en-GB" sz="900" dirty="0"/>
              <a:t>6.</a:t>
            </a:r>
          </a:p>
        </p:txBody>
      </p:sp>
    </p:spTree>
    <p:extLst>
      <p:ext uri="{BB962C8B-B14F-4D97-AF65-F5344CB8AC3E}">
        <p14:creationId xmlns:p14="http://schemas.microsoft.com/office/powerpoint/2010/main" val="2937045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6C2B6-6C74-8054-627D-4B2A24B7A0C1}"/>
              </a:ext>
            </a:extLst>
          </p:cNvPr>
          <p:cNvSpPr>
            <a:spLocks noGrp="1"/>
          </p:cNvSpPr>
          <p:nvPr>
            <p:ph type="title"/>
          </p:nvPr>
        </p:nvSpPr>
        <p:spPr/>
        <p:txBody>
          <a:bodyPr/>
          <a:lstStyle/>
          <a:p>
            <a:r>
              <a:rPr lang="en-GB" dirty="0"/>
              <a:t>Qualitive results – Focus Group (6)</a:t>
            </a:r>
          </a:p>
        </p:txBody>
      </p:sp>
      <p:sp>
        <p:nvSpPr>
          <p:cNvPr id="3" name="Content Placeholder 2">
            <a:extLst>
              <a:ext uri="{FF2B5EF4-FFF2-40B4-BE49-F238E27FC236}">
                <a16:creationId xmlns:a16="http://schemas.microsoft.com/office/drawing/2014/main" id="{74F77811-AA6E-98E5-B6CA-0DA619F37756}"/>
              </a:ext>
            </a:extLst>
          </p:cNvPr>
          <p:cNvSpPr>
            <a:spLocks noGrp="1"/>
          </p:cNvSpPr>
          <p:nvPr>
            <p:ph idx="1"/>
          </p:nvPr>
        </p:nvSpPr>
        <p:spPr>
          <a:xfrm>
            <a:off x="685800" y="2286000"/>
            <a:ext cx="10058401" cy="4023360"/>
          </a:xfrm>
        </p:spPr>
        <p:txBody>
          <a:bodyPr/>
          <a:lstStyle/>
          <a:p>
            <a:pPr marL="0" indent="0">
              <a:spcBef>
                <a:spcPts val="200"/>
              </a:spcBef>
              <a:spcAft>
                <a:spcPts val="400"/>
              </a:spcAft>
              <a:buClr>
                <a:srgbClr val="1CADE4"/>
              </a:buClr>
              <a:buNone/>
              <a:defRPr/>
            </a:pPr>
            <a:r>
              <a:rPr lang="en-GB" dirty="0">
                <a:solidFill>
                  <a:prstClr val="black"/>
                </a:solidFill>
              </a:rPr>
              <a:t>Highlights:</a:t>
            </a:r>
          </a:p>
          <a:p>
            <a:pPr marL="128016" indent="-457200">
              <a:spcBef>
                <a:spcPts val="200"/>
              </a:spcBef>
              <a:spcAft>
                <a:spcPts val="400"/>
              </a:spcAft>
              <a:buClr>
                <a:srgbClr val="1CADE4"/>
              </a:buClr>
              <a:buFont typeface="+mj-lt"/>
              <a:buAutoNum type="arabicPeriod"/>
              <a:defRPr/>
            </a:pPr>
            <a:r>
              <a:rPr lang="en-GB" dirty="0">
                <a:solidFill>
                  <a:prstClr val="black"/>
                </a:solidFill>
              </a:rPr>
              <a:t>A few students staying at home a lot; most making friends from own countries/cultures.</a:t>
            </a:r>
          </a:p>
          <a:p>
            <a:pPr marL="128016" indent="-457200">
              <a:spcBef>
                <a:spcPts val="200"/>
              </a:spcBef>
              <a:spcAft>
                <a:spcPts val="400"/>
              </a:spcAft>
              <a:buClr>
                <a:srgbClr val="1CADE4"/>
              </a:buClr>
              <a:buFont typeface="+mj-lt"/>
              <a:buAutoNum type="arabicPeriod"/>
              <a:defRPr/>
            </a:pPr>
            <a:r>
              <a:rPr lang="en-GB" dirty="0">
                <a:solidFill>
                  <a:prstClr val="black"/>
                </a:solidFill>
              </a:rPr>
              <a:t>Expected more social activities and events.</a:t>
            </a:r>
          </a:p>
          <a:p>
            <a:pPr marL="128016" indent="-457200">
              <a:spcBef>
                <a:spcPts val="200"/>
              </a:spcBef>
              <a:spcAft>
                <a:spcPts val="400"/>
              </a:spcAft>
              <a:buClr>
                <a:srgbClr val="1CADE4"/>
              </a:buClr>
              <a:buFont typeface="+mj-lt"/>
              <a:buAutoNum type="arabicPeriod"/>
              <a:defRPr/>
            </a:pPr>
            <a:r>
              <a:rPr lang="en-GB" dirty="0">
                <a:solidFill>
                  <a:prstClr val="black"/>
                </a:solidFill>
              </a:rPr>
              <a:t>Wanted more opportunities to socialise with peers across courses.</a:t>
            </a:r>
          </a:p>
          <a:p>
            <a:pPr marL="128016" indent="-457200">
              <a:spcBef>
                <a:spcPts val="200"/>
              </a:spcBef>
              <a:spcAft>
                <a:spcPts val="400"/>
              </a:spcAft>
              <a:buClr>
                <a:srgbClr val="1CADE4"/>
              </a:buClr>
              <a:buFont typeface="+mj-lt"/>
              <a:buAutoNum type="arabicPeriod"/>
              <a:defRPr/>
            </a:pPr>
            <a:r>
              <a:rPr lang="en-GB" dirty="0">
                <a:solidFill>
                  <a:prstClr val="black"/>
                </a:solidFill>
              </a:rPr>
              <a:t>E.g. a dedicated area for students to meet, socialise, have lunch etc.</a:t>
            </a:r>
          </a:p>
          <a:p>
            <a:pPr marL="128016" indent="-457200">
              <a:spcBef>
                <a:spcPts val="200"/>
              </a:spcBef>
              <a:spcAft>
                <a:spcPts val="400"/>
              </a:spcAft>
              <a:buClr>
                <a:srgbClr val="1CADE4"/>
              </a:buClr>
              <a:buFont typeface="+mj-lt"/>
              <a:buAutoNum type="arabicPeriod"/>
              <a:defRPr/>
            </a:pPr>
            <a:r>
              <a:rPr lang="en-GB" dirty="0">
                <a:solidFill>
                  <a:prstClr val="black"/>
                </a:solidFill>
              </a:rPr>
              <a:t>Some told could not join student societies until September by DUSA.</a:t>
            </a:r>
          </a:p>
          <a:p>
            <a:endParaRPr lang="en-GB" dirty="0"/>
          </a:p>
        </p:txBody>
      </p:sp>
      <p:sp>
        <p:nvSpPr>
          <p:cNvPr id="4" name="TextBox 3">
            <a:extLst>
              <a:ext uri="{FF2B5EF4-FFF2-40B4-BE49-F238E27FC236}">
                <a16:creationId xmlns:a16="http://schemas.microsoft.com/office/drawing/2014/main" id="{8BA76713-3F7F-26F0-C6BC-706A57D7E115}"/>
              </a:ext>
            </a:extLst>
          </p:cNvPr>
          <p:cNvSpPr txBox="1"/>
          <p:nvPr/>
        </p:nvSpPr>
        <p:spPr>
          <a:xfrm>
            <a:off x="685800" y="4897701"/>
            <a:ext cx="11505460" cy="946926"/>
          </a:xfrm>
          <a:prstGeom prst="rect">
            <a:avLst/>
          </a:prstGeom>
          <a:noFill/>
        </p:spPr>
        <p:txBody>
          <a:bodyPr wrap="square" rtlCol="0">
            <a:spAutoFit/>
          </a:bodyPr>
          <a:lstStyle/>
          <a:p>
            <a:pPr marL="91440" marR="0" lvl="0" indent="-91440" algn="l" defTabSz="914400" rtl="0" eaLnBrk="1" fontAlgn="auto" latinLnBrk="0" hangingPunct="1">
              <a:lnSpc>
                <a:spcPct val="90000"/>
              </a:lnSpc>
              <a:spcAft>
                <a:spcPts val="200"/>
              </a:spcAft>
              <a:buClr>
                <a:srgbClr val="1CADE4"/>
              </a:buClr>
              <a:buSzPct val="100000"/>
              <a:buFont typeface="Arial" panose="020B0604020202020204" pitchFamily="34" charset="0"/>
              <a:buChar char="•"/>
              <a:tabLst/>
              <a:defRPr/>
            </a:pPr>
            <a:r>
              <a:rPr kumimoji="0" lang="en-GB" sz="2200" b="0" i="0" u="none" strike="noStrike" kern="1200" cap="none" spc="0" normalizeH="0" baseline="0" noProof="0" dirty="0">
                <a:ln>
                  <a:noFill/>
                </a:ln>
                <a:solidFill>
                  <a:srgbClr val="00B050"/>
                </a:solidFill>
                <a:effectLst/>
                <a:uLnTx/>
                <a:uFillTx/>
                <a:latin typeface="Tw Cen MT" panose="020B0602020104020603"/>
                <a:ea typeface="+mn-ea"/>
                <a:cs typeface="+mn-cs"/>
              </a:rPr>
              <a:t> </a:t>
            </a:r>
            <a:r>
              <a:rPr lang="en-GB" b="0" i="0" dirty="0">
                <a:solidFill>
                  <a:srgbClr val="242424"/>
                </a:solidFill>
                <a:effectLst/>
                <a:latin typeface="Calibri" panose="020F0502020204030204" pitchFamily="34" charset="0"/>
              </a:rPr>
              <a:t>Cheng </a:t>
            </a:r>
            <a:r>
              <a:rPr lang="en-GB" b="0" i="1" dirty="0">
                <a:solidFill>
                  <a:srgbClr val="242424"/>
                </a:solidFill>
                <a:effectLst/>
                <a:latin typeface="Calibri" panose="020F0502020204030204" pitchFamily="34" charset="0"/>
              </a:rPr>
              <a:t>et al</a:t>
            </a:r>
            <a:r>
              <a:rPr lang="en-GB" b="0" i="0" dirty="0">
                <a:solidFill>
                  <a:srgbClr val="242424"/>
                </a:solidFill>
                <a:effectLst/>
                <a:latin typeface="Calibri" panose="020F0502020204030204" pitchFamily="34" charset="0"/>
              </a:rPr>
              <a:t>. (2023) local/home friends are important for: </a:t>
            </a:r>
          </a:p>
          <a:p>
            <a:pPr marL="548640" lvl="1" indent="-91440" defTabSz="914400">
              <a:lnSpc>
                <a:spcPct val="90000"/>
              </a:lnSpc>
              <a:spcAft>
                <a:spcPts val="200"/>
              </a:spcAft>
              <a:buClr>
                <a:srgbClr val="1CADE4"/>
              </a:buClr>
              <a:buSzPct val="100000"/>
              <a:buFont typeface="Arial" panose="020B0604020202020204" pitchFamily="34" charset="0"/>
              <a:buChar char="•"/>
              <a:defRPr/>
            </a:pPr>
            <a:r>
              <a:rPr lang="en-GB" b="1" i="0" dirty="0">
                <a:solidFill>
                  <a:srgbClr val="242424"/>
                </a:solidFill>
                <a:effectLst/>
                <a:latin typeface="Calibri" panose="020F0502020204030204" pitchFamily="34" charset="0"/>
              </a:rPr>
              <a:t> successful</a:t>
            </a:r>
            <a:r>
              <a:rPr lang="en-GB" b="0" i="0" dirty="0">
                <a:solidFill>
                  <a:srgbClr val="242424"/>
                </a:solidFill>
                <a:effectLst/>
                <a:latin typeface="Calibri" panose="020F0502020204030204" pitchFamily="34" charset="0"/>
              </a:rPr>
              <a:t> </a:t>
            </a:r>
            <a:r>
              <a:rPr lang="en-GB" b="1" i="0" dirty="0">
                <a:solidFill>
                  <a:srgbClr val="242424"/>
                </a:solidFill>
                <a:effectLst/>
                <a:latin typeface="Calibri" panose="020F0502020204030204" pitchFamily="34" charset="0"/>
              </a:rPr>
              <a:t>transitions</a:t>
            </a:r>
            <a:r>
              <a:rPr lang="en-GB" b="0" i="0" dirty="0">
                <a:solidFill>
                  <a:srgbClr val="242424"/>
                </a:solidFill>
                <a:effectLst/>
                <a:latin typeface="Calibri" panose="020F0502020204030204" pitchFamily="34" charset="0"/>
              </a:rPr>
              <a:t> of international students to university life.</a:t>
            </a:r>
          </a:p>
          <a:p>
            <a:pPr marL="548640" lvl="1" indent="-91440" defTabSz="914400">
              <a:lnSpc>
                <a:spcPct val="90000"/>
              </a:lnSpc>
              <a:spcAft>
                <a:spcPts val="200"/>
              </a:spcAft>
              <a:buClr>
                <a:srgbClr val="1CADE4"/>
              </a:buClr>
              <a:buSzPct val="100000"/>
              <a:buFont typeface="Arial" panose="020B0604020202020204" pitchFamily="34" charset="0"/>
              <a:buChar char="•"/>
              <a:defRPr/>
            </a:pPr>
            <a:r>
              <a:rPr lang="en-GB" b="1" i="0" dirty="0">
                <a:solidFill>
                  <a:srgbClr val="242424"/>
                </a:solidFill>
                <a:effectLst/>
                <a:latin typeface="Calibri" panose="020F0502020204030204" pitchFamily="34" charset="0"/>
              </a:rPr>
              <a:t> academic self-efficacy.</a:t>
            </a:r>
            <a:endParaRPr lang="en-GB" b="1" dirty="0"/>
          </a:p>
        </p:txBody>
      </p:sp>
    </p:spTree>
    <p:extLst>
      <p:ext uri="{BB962C8B-B14F-4D97-AF65-F5344CB8AC3E}">
        <p14:creationId xmlns:p14="http://schemas.microsoft.com/office/powerpoint/2010/main" val="1302366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6AE0C-2A61-B07B-9550-619DDF387B94}"/>
              </a:ext>
            </a:extLst>
          </p:cNvPr>
          <p:cNvSpPr>
            <a:spLocks noGrp="1"/>
          </p:cNvSpPr>
          <p:nvPr>
            <p:ph type="title"/>
          </p:nvPr>
        </p:nvSpPr>
        <p:spPr/>
        <p:txBody>
          <a:bodyPr>
            <a:normAutofit/>
          </a:bodyPr>
          <a:lstStyle/>
          <a:p>
            <a:r>
              <a:rPr lang="en-GB" dirty="0"/>
              <a:t>PART 3 - Insights, Implications and Future Research</a:t>
            </a:r>
          </a:p>
        </p:txBody>
      </p:sp>
      <p:sp>
        <p:nvSpPr>
          <p:cNvPr id="3" name="Content Placeholder 2">
            <a:extLst>
              <a:ext uri="{FF2B5EF4-FFF2-40B4-BE49-F238E27FC236}">
                <a16:creationId xmlns:a16="http://schemas.microsoft.com/office/drawing/2014/main" id="{1F4B3843-44EC-B76A-B553-B66FE7AE1712}"/>
              </a:ext>
            </a:extLst>
          </p:cNvPr>
          <p:cNvSpPr>
            <a:spLocks noGrp="1"/>
          </p:cNvSpPr>
          <p:nvPr>
            <p:ph idx="1"/>
          </p:nvPr>
        </p:nvSpPr>
        <p:spPr/>
        <p:txBody>
          <a:bodyPr/>
          <a:lstStyle/>
          <a:p>
            <a:endParaRPr lang="en-GB" dirty="0"/>
          </a:p>
        </p:txBody>
      </p:sp>
    </p:spTree>
    <p:extLst>
      <p:ext uri="{BB962C8B-B14F-4D97-AF65-F5344CB8AC3E}">
        <p14:creationId xmlns:p14="http://schemas.microsoft.com/office/powerpoint/2010/main" val="4251291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974EC-46D1-1E0B-3576-3504103D2B72}"/>
              </a:ext>
            </a:extLst>
          </p:cNvPr>
          <p:cNvSpPr>
            <a:spLocks noGrp="1"/>
          </p:cNvSpPr>
          <p:nvPr>
            <p:ph type="title"/>
          </p:nvPr>
        </p:nvSpPr>
        <p:spPr/>
        <p:txBody>
          <a:bodyPr/>
          <a:lstStyle/>
          <a:p>
            <a:r>
              <a:rPr lang="en-GB" dirty="0"/>
              <a:t>Implications and insights</a:t>
            </a:r>
          </a:p>
        </p:txBody>
      </p:sp>
      <p:sp>
        <p:nvSpPr>
          <p:cNvPr id="3" name="Content Placeholder 2">
            <a:extLst>
              <a:ext uri="{FF2B5EF4-FFF2-40B4-BE49-F238E27FC236}">
                <a16:creationId xmlns:a16="http://schemas.microsoft.com/office/drawing/2014/main" id="{A88AE835-38A9-C355-7E0F-6738F68E4D4D}"/>
              </a:ext>
            </a:extLst>
          </p:cNvPr>
          <p:cNvSpPr>
            <a:spLocks noGrp="1"/>
          </p:cNvSpPr>
          <p:nvPr>
            <p:ph idx="1"/>
          </p:nvPr>
        </p:nvSpPr>
        <p:spPr>
          <a:xfrm>
            <a:off x="283030" y="2285999"/>
            <a:ext cx="11781724" cy="3242734"/>
          </a:xfrm>
        </p:spPr>
        <p:txBody>
          <a:bodyPr>
            <a:normAutofit/>
          </a:bodyPr>
          <a:lstStyle/>
          <a:p>
            <a:pPr marL="457200" indent="-457200">
              <a:buFont typeface="+mj-lt"/>
              <a:buAutoNum type="arabicPeriod"/>
            </a:pPr>
            <a:r>
              <a:rPr lang="en-GB" dirty="0"/>
              <a:t>Continue with efforts to integrate April cohort ICD students with their UoD peers.</a:t>
            </a:r>
          </a:p>
          <a:p>
            <a:pPr marL="630936" lvl="1" indent="-457200"/>
            <a:r>
              <a:rPr lang="en-GB" dirty="0"/>
              <a:t>Linking students more explicitly with </a:t>
            </a:r>
            <a:r>
              <a:rPr lang="en-GB" dirty="0" err="1"/>
              <a:t>UoD</a:t>
            </a:r>
            <a:r>
              <a:rPr lang="en-GB" dirty="0"/>
              <a:t> and DUSA events and social areas.</a:t>
            </a:r>
          </a:p>
          <a:p>
            <a:pPr marL="630936" lvl="1" indent="-457200"/>
            <a:r>
              <a:rPr lang="en-GB" dirty="0"/>
              <a:t>Current expansion of student experience team.</a:t>
            </a:r>
          </a:p>
          <a:p>
            <a:pPr marL="630936" lvl="1" indent="-457200"/>
            <a:r>
              <a:rPr lang="en-GB" dirty="0"/>
              <a:t>ICD DUSA President role (JAB, 2023).</a:t>
            </a:r>
          </a:p>
          <a:p>
            <a:pPr marL="630936" lvl="1" indent="-457200"/>
            <a:r>
              <a:rPr lang="en-GB" dirty="0"/>
              <a:t>Arranging days societies could visit and advertise their clubs throughout the year.</a:t>
            </a:r>
          </a:p>
          <a:p>
            <a:pPr marL="457200" indent="-457200">
              <a:buFont typeface="+mj-lt"/>
              <a:buAutoNum type="arabicPeriod"/>
            </a:pPr>
            <a:r>
              <a:rPr lang="en-GB" dirty="0"/>
              <a:t>Post-Pandemic: Potential loss of student community and cohort identity due to COVID-19 (JAB, 2023).</a:t>
            </a:r>
          </a:p>
          <a:p>
            <a:pPr marL="630936" lvl="1" indent="-457200"/>
            <a:r>
              <a:rPr lang="en-GB" dirty="0"/>
              <a:t>How could social cross-cultural integration be encouraged for ICD and </a:t>
            </a:r>
            <a:r>
              <a:rPr lang="en-GB" dirty="0" err="1"/>
              <a:t>UoD</a:t>
            </a:r>
            <a:r>
              <a:rPr lang="en-GB" dirty="0"/>
              <a:t> (JAB, 2023)?</a:t>
            </a:r>
          </a:p>
        </p:txBody>
      </p:sp>
    </p:spTree>
    <p:extLst>
      <p:ext uri="{BB962C8B-B14F-4D97-AF65-F5344CB8AC3E}">
        <p14:creationId xmlns:p14="http://schemas.microsoft.com/office/powerpoint/2010/main" val="1954717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2BAE5-FDE4-6DFD-A3A7-952014758B23}"/>
              </a:ext>
            </a:extLst>
          </p:cNvPr>
          <p:cNvSpPr>
            <a:spLocks noGrp="1"/>
          </p:cNvSpPr>
          <p:nvPr>
            <p:ph type="title"/>
          </p:nvPr>
        </p:nvSpPr>
        <p:spPr/>
        <p:txBody>
          <a:bodyPr/>
          <a:lstStyle/>
          <a:p>
            <a:r>
              <a:rPr lang="en-GB" dirty="0"/>
              <a:t>Future research</a:t>
            </a:r>
          </a:p>
        </p:txBody>
      </p:sp>
      <p:sp>
        <p:nvSpPr>
          <p:cNvPr id="3" name="Content Placeholder 2">
            <a:extLst>
              <a:ext uri="{FF2B5EF4-FFF2-40B4-BE49-F238E27FC236}">
                <a16:creationId xmlns:a16="http://schemas.microsoft.com/office/drawing/2014/main" id="{67B099D8-91F9-0A19-60FA-65C404B734FF}"/>
              </a:ext>
            </a:extLst>
          </p:cNvPr>
          <p:cNvSpPr>
            <a:spLocks noGrp="1"/>
          </p:cNvSpPr>
          <p:nvPr>
            <p:ph idx="1"/>
          </p:nvPr>
        </p:nvSpPr>
        <p:spPr>
          <a:xfrm>
            <a:off x="206829" y="2286000"/>
            <a:ext cx="11821885" cy="4023360"/>
          </a:xfrm>
        </p:spPr>
        <p:txBody>
          <a:bodyPr/>
          <a:lstStyle/>
          <a:p>
            <a:pPr marL="13716" indent="-342900">
              <a:spcBef>
                <a:spcPts val="200"/>
              </a:spcBef>
              <a:spcAft>
                <a:spcPts val="400"/>
              </a:spcAft>
              <a:buClr>
                <a:srgbClr val="1CADE4"/>
              </a:buClr>
              <a:buFont typeface="Arial" panose="020B0604020202020204" pitchFamily="34" charset="0"/>
              <a:buChar char="•"/>
              <a:defRPr/>
            </a:pPr>
            <a:r>
              <a:rPr lang="en-GB" dirty="0"/>
              <a:t>Follow-up on April cohort at the end of summer to track their social self-efficacy</a:t>
            </a:r>
            <a:r>
              <a:rPr lang="en-GB"/>
              <a:t>/integration</a:t>
            </a:r>
            <a:r>
              <a:rPr lang="en-GB" dirty="0"/>
              <a:t>.</a:t>
            </a:r>
          </a:p>
          <a:p>
            <a:pPr marL="13716" indent="-342900">
              <a:spcBef>
                <a:spcPts val="200"/>
              </a:spcBef>
              <a:spcAft>
                <a:spcPts val="400"/>
              </a:spcAft>
              <a:buClr>
                <a:srgbClr val="1CADE4"/>
              </a:buClr>
              <a:buFont typeface="Arial" panose="020B0604020202020204" pitchFamily="34" charset="0"/>
              <a:buChar char="•"/>
              <a:defRPr/>
            </a:pPr>
            <a:r>
              <a:rPr lang="en-GB" dirty="0"/>
              <a:t>Look at social self-efficacy across cohorts e.g. September starters </a:t>
            </a:r>
          </a:p>
          <a:p>
            <a:pPr marL="0" indent="0">
              <a:spcBef>
                <a:spcPts val="200"/>
              </a:spcBef>
              <a:spcAft>
                <a:spcPts val="400"/>
              </a:spcAft>
              <a:buClr>
                <a:srgbClr val="1CADE4"/>
              </a:buClr>
              <a:buNone/>
              <a:defRPr/>
            </a:pPr>
            <a:endParaRPr lang="en-GB" dirty="0"/>
          </a:p>
          <a:p>
            <a:pPr marL="13716" indent="-342900">
              <a:spcBef>
                <a:spcPts val="200"/>
              </a:spcBef>
              <a:spcAft>
                <a:spcPts val="400"/>
              </a:spcAft>
              <a:buClr>
                <a:srgbClr val="1CADE4"/>
              </a:buClr>
              <a:buFont typeface="Arial" panose="020B0604020202020204" pitchFamily="34" charset="0"/>
              <a:buChar char="•"/>
              <a:defRPr/>
            </a:pPr>
            <a:r>
              <a:rPr lang="en-GB" dirty="0"/>
              <a:t>Already surveys on academic progression and self-efficacy, but not much focus on social self-efficacy.</a:t>
            </a:r>
          </a:p>
          <a:p>
            <a:pPr marL="13716" indent="-342900">
              <a:spcBef>
                <a:spcPts val="200"/>
              </a:spcBef>
              <a:spcAft>
                <a:spcPts val="400"/>
              </a:spcAft>
              <a:buClr>
                <a:srgbClr val="1CADE4"/>
              </a:buClr>
              <a:buFont typeface="Arial" panose="020B0604020202020204" pitchFamily="34" charset="0"/>
              <a:buChar char="•"/>
              <a:defRPr/>
            </a:pPr>
            <a:r>
              <a:rPr lang="en-GB" dirty="0"/>
              <a:t>Sharing good practice and discussing with partner colleges, particularly with later intakes like April.</a:t>
            </a:r>
          </a:p>
          <a:p>
            <a:pPr marL="13716" indent="-342900">
              <a:spcBef>
                <a:spcPts val="200"/>
              </a:spcBef>
              <a:spcAft>
                <a:spcPts val="400"/>
              </a:spcAft>
              <a:buClr>
                <a:srgbClr val="1CADE4"/>
              </a:buClr>
              <a:buFont typeface="Arial" panose="020B0604020202020204" pitchFamily="34" charset="0"/>
              <a:buChar char="•"/>
              <a:defRPr/>
            </a:pPr>
            <a:endParaRPr lang="en-GB" dirty="0">
              <a:solidFill>
                <a:prstClr val="black"/>
              </a:solidFill>
            </a:endParaRPr>
          </a:p>
          <a:p>
            <a:endParaRPr lang="en-GB" dirty="0"/>
          </a:p>
          <a:p>
            <a:endParaRPr lang="en-GB" dirty="0"/>
          </a:p>
        </p:txBody>
      </p:sp>
      <p:sp>
        <p:nvSpPr>
          <p:cNvPr id="4" name="TextBox 3">
            <a:extLst>
              <a:ext uri="{FF2B5EF4-FFF2-40B4-BE49-F238E27FC236}">
                <a16:creationId xmlns:a16="http://schemas.microsoft.com/office/drawing/2014/main" id="{87DC1109-2701-A26A-BF18-EAA1587D84E5}"/>
              </a:ext>
            </a:extLst>
          </p:cNvPr>
          <p:cNvSpPr txBox="1"/>
          <p:nvPr/>
        </p:nvSpPr>
        <p:spPr>
          <a:xfrm>
            <a:off x="609601" y="3028890"/>
            <a:ext cx="7173686" cy="400110"/>
          </a:xfrm>
          <a:prstGeom prst="rect">
            <a:avLst/>
          </a:prstGeom>
          <a:noFill/>
        </p:spPr>
        <p:txBody>
          <a:bodyPr wrap="square" rtlCol="0">
            <a:spAutoFit/>
          </a:bodyPr>
          <a:lstStyle/>
          <a:p>
            <a:pPr marL="285750" indent="-285750">
              <a:buClr>
                <a:schemeClr val="accent2"/>
              </a:buClr>
              <a:buFont typeface="Arial" panose="020B0604020202020204" pitchFamily="34" charset="0"/>
              <a:buChar char="•"/>
            </a:pPr>
            <a:r>
              <a:rPr lang="en-GB" sz="2000" dirty="0"/>
              <a:t>this study was focused on April starters who are most isolated.</a:t>
            </a:r>
          </a:p>
        </p:txBody>
      </p:sp>
    </p:spTree>
    <p:extLst>
      <p:ext uri="{BB962C8B-B14F-4D97-AF65-F5344CB8AC3E}">
        <p14:creationId xmlns:p14="http://schemas.microsoft.com/office/powerpoint/2010/main" val="667768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C32E9-5D02-DC81-0B3C-48BE359A77EB}"/>
              </a:ext>
            </a:extLst>
          </p:cNvPr>
          <p:cNvSpPr>
            <a:spLocks noGrp="1"/>
          </p:cNvSpPr>
          <p:nvPr>
            <p:ph type="title"/>
          </p:nvPr>
        </p:nvSpPr>
        <p:spPr/>
        <p:txBody>
          <a:bodyPr/>
          <a:lstStyle/>
          <a:p>
            <a:r>
              <a:rPr lang="en-GB" dirty="0"/>
              <a:t>Current key INSIGHT</a:t>
            </a:r>
          </a:p>
        </p:txBody>
      </p:sp>
      <p:sp>
        <p:nvSpPr>
          <p:cNvPr id="4" name="Content Placeholder 3">
            <a:extLst>
              <a:ext uri="{FF2B5EF4-FFF2-40B4-BE49-F238E27FC236}">
                <a16:creationId xmlns:a16="http://schemas.microsoft.com/office/drawing/2014/main" id="{C8A5BA8B-AB38-AA80-C66C-0B2FEA75E2AA}"/>
              </a:ext>
            </a:extLst>
          </p:cNvPr>
          <p:cNvSpPr txBox="1">
            <a:spLocks noGrp="1"/>
          </p:cNvSpPr>
          <p:nvPr>
            <p:ph idx="1"/>
          </p:nvPr>
        </p:nvSpPr>
        <p:spPr>
          <a:xfrm>
            <a:off x="664029" y="2286000"/>
            <a:ext cx="10080171" cy="1643527"/>
          </a:xfrm>
          <a:prstGeom prst="rect">
            <a:avLst/>
          </a:prstGeom>
          <a:noFill/>
        </p:spPr>
        <p:txBody>
          <a:bodyPr wrap="square" rtlCol="0">
            <a:spAutoFit/>
          </a:bodyPr>
          <a:lstStyle/>
          <a:p>
            <a:pPr marL="0" indent="0" algn="just">
              <a:buNone/>
            </a:pPr>
            <a:r>
              <a:rPr lang="en-GB" sz="2800" b="1" dirty="0">
                <a:solidFill>
                  <a:srgbClr val="0070C0"/>
                </a:solidFill>
              </a:rPr>
              <a:t>What we will take to the next JAB is that student transitions to higher education is more than just the academic focus, and work with the university on ensuring students are socially supported on their academic journey.</a:t>
            </a:r>
          </a:p>
        </p:txBody>
      </p:sp>
    </p:spTree>
    <p:extLst>
      <p:ext uri="{BB962C8B-B14F-4D97-AF65-F5344CB8AC3E}">
        <p14:creationId xmlns:p14="http://schemas.microsoft.com/office/powerpoint/2010/main" val="4093475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4E931-19D9-5640-834A-0D259301A126}"/>
              </a:ext>
            </a:extLst>
          </p:cNvPr>
          <p:cNvSpPr>
            <a:spLocks noGrp="1"/>
          </p:cNvSpPr>
          <p:nvPr>
            <p:ph type="title"/>
          </p:nvPr>
        </p:nvSpPr>
        <p:spPr/>
        <p:txBody>
          <a:bodyPr/>
          <a:lstStyle/>
          <a:p>
            <a:r>
              <a:rPr lang="en-GB"/>
              <a:t>Summary</a:t>
            </a:r>
          </a:p>
        </p:txBody>
      </p:sp>
      <p:sp>
        <p:nvSpPr>
          <p:cNvPr id="3" name="Content Placeholder 2">
            <a:extLst>
              <a:ext uri="{FF2B5EF4-FFF2-40B4-BE49-F238E27FC236}">
                <a16:creationId xmlns:a16="http://schemas.microsoft.com/office/drawing/2014/main" id="{53DDE6BA-8D25-A008-B635-D82617F0AF11}"/>
              </a:ext>
            </a:extLst>
          </p:cNvPr>
          <p:cNvSpPr>
            <a:spLocks noGrp="1"/>
          </p:cNvSpPr>
          <p:nvPr>
            <p:ph idx="1"/>
          </p:nvPr>
        </p:nvSpPr>
        <p:spPr>
          <a:xfrm>
            <a:off x="1024128" y="2196353"/>
            <a:ext cx="9720073" cy="4572000"/>
          </a:xfrm>
        </p:spPr>
        <p:txBody>
          <a:bodyPr>
            <a:normAutofit fontScale="92500" lnSpcReduction="10000"/>
          </a:bodyPr>
          <a:lstStyle/>
          <a:p>
            <a:pPr marL="0" indent="0">
              <a:buNone/>
            </a:pPr>
            <a:r>
              <a:rPr lang="en-GB" dirty="0"/>
              <a:t>Secondary research</a:t>
            </a:r>
          </a:p>
          <a:p>
            <a:pPr marL="457200" indent="-457200">
              <a:buFont typeface="+mj-lt"/>
              <a:buAutoNum type="arabicPeriod"/>
            </a:pPr>
            <a:r>
              <a:rPr lang="en-GB" dirty="0">
                <a:solidFill>
                  <a:srgbClr val="00B050"/>
                </a:solidFill>
              </a:rPr>
              <a:t>Importance of self-efficacy; issues with critical self-reflection</a:t>
            </a:r>
          </a:p>
          <a:p>
            <a:pPr marL="457200" indent="-457200">
              <a:buFont typeface="+mj-lt"/>
              <a:buAutoNum type="arabicPeriod"/>
            </a:pPr>
            <a:r>
              <a:rPr lang="en-GB" dirty="0">
                <a:solidFill>
                  <a:srgbClr val="00B050"/>
                </a:solidFill>
              </a:rPr>
              <a:t>How to improve academic self-efficacy and resilience</a:t>
            </a:r>
          </a:p>
          <a:p>
            <a:pPr marL="457200" indent="-457200">
              <a:buFont typeface="+mj-lt"/>
              <a:buAutoNum type="arabicPeriod"/>
            </a:pPr>
            <a:r>
              <a:rPr lang="en-GB" dirty="0">
                <a:solidFill>
                  <a:srgbClr val="00B050"/>
                </a:solidFill>
              </a:rPr>
              <a:t>Implications for ICD</a:t>
            </a:r>
          </a:p>
          <a:p>
            <a:pPr marL="0" indent="0">
              <a:buNone/>
            </a:pPr>
            <a:r>
              <a:rPr lang="en-GB" dirty="0"/>
              <a:t>Primary research</a:t>
            </a:r>
          </a:p>
          <a:p>
            <a:pPr marL="457200" indent="-457200">
              <a:buFont typeface="+mj-lt"/>
              <a:buAutoNum type="arabicPeriod"/>
            </a:pPr>
            <a:r>
              <a:rPr lang="en-GB" dirty="0">
                <a:solidFill>
                  <a:srgbClr val="FF0000"/>
                </a:solidFill>
              </a:rPr>
              <a:t>Qualitative and quantitative</a:t>
            </a:r>
          </a:p>
          <a:p>
            <a:pPr marL="457200" indent="-457200">
              <a:buFont typeface="+mj-lt"/>
              <a:buAutoNum type="arabicPeriod"/>
            </a:pPr>
            <a:r>
              <a:rPr lang="en-GB" dirty="0">
                <a:solidFill>
                  <a:srgbClr val="FF0000"/>
                </a:solidFill>
              </a:rPr>
              <a:t>Strong academic self-efficacy</a:t>
            </a:r>
          </a:p>
          <a:p>
            <a:pPr marL="457200" indent="-457200">
              <a:buFont typeface="+mj-lt"/>
              <a:buAutoNum type="arabicPeriod"/>
            </a:pPr>
            <a:r>
              <a:rPr lang="en-GB" dirty="0">
                <a:solidFill>
                  <a:srgbClr val="FF0000"/>
                </a:solidFill>
              </a:rPr>
              <a:t>Possible issues with social integration</a:t>
            </a:r>
          </a:p>
          <a:p>
            <a:pPr marL="0" indent="0">
              <a:buNone/>
            </a:pPr>
            <a:r>
              <a:rPr lang="en-GB" dirty="0"/>
              <a:t>Future research: </a:t>
            </a:r>
          </a:p>
          <a:p>
            <a:pPr marL="13716" indent="-342900">
              <a:spcBef>
                <a:spcPts val="200"/>
              </a:spcBef>
              <a:spcAft>
                <a:spcPts val="400"/>
              </a:spcAft>
              <a:buClr>
                <a:srgbClr val="1CADE4"/>
              </a:buClr>
              <a:buFont typeface="Arial" panose="020B0604020202020204" pitchFamily="34" charset="0"/>
              <a:buChar char="•"/>
              <a:defRPr/>
            </a:pPr>
            <a:r>
              <a:rPr lang="en-GB" dirty="0">
                <a:solidFill>
                  <a:srgbClr val="0070C0"/>
                </a:solidFill>
              </a:rPr>
              <a:t>Following-up with April students</a:t>
            </a:r>
          </a:p>
          <a:p>
            <a:pPr marL="13716" indent="-342900">
              <a:spcBef>
                <a:spcPts val="200"/>
              </a:spcBef>
              <a:spcAft>
                <a:spcPts val="400"/>
              </a:spcAft>
              <a:buClr>
                <a:srgbClr val="1CADE4"/>
              </a:buClr>
              <a:buFont typeface="Arial" panose="020B0604020202020204" pitchFamily="34" charset="0"/>
              <a:buChar char="•"/>
              <a:defRPr/>
            </a:pPr>
            <a:r>
              <a:rPr lang="en-GB" dirty="0">
                <a:solidFill>
                  <a:srgbClr val="0070C0"/>
                </a:solidFill>
              </a:rPr>
              <a:t>Cross-cohort research on social integration and self-efficacy</a:t>
            </a:r>
          </a:p>
        </p:txBody>
      </p:sp>
    </p:spTree>
    <p:extLst>
      <p:ext uri="{BB962C8B-B14F-4D97-AF65-F5344CB8AC3E}">
        <p14:creationId xmlns:p14="http://schemas.microsoft.com/office/powerpoint/2010/main" val="3740069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Effect transition="in" filter="fade">
                                      <p:cBhvr>
                                        <p:cTn id="5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7072E-4DDA-5D90-4AB7-6FCAFA6C3C2F}"/>
              </a:ext>
            </a:extLst>
          </p:cNvPr>
          <p:cNvSpPr>
            <a:spLocks noGrp="1"/>
          </p:cNvSpPr>
          <p:nvPr>
            <p:ph type="title"/>
          </p:nvPr>
        </p:nvSpPr>
        <p:spPr/>
        <p:txBody>
          <a:bodyPr/>
          <a:lstStyle/>
          <a:p>
            <a:r>
              <a:rPr lang="en-GB"/>
              <a:t>References</a:t>
            </a:r>
          </a:p>
        </p:txBody>
      </p:sp>
      <p:sp>
        <p:nvSpPr>
          <p:cNvPr id="3" name="Content Placeholder 2">
            <a:extLst>
              <a:ext uri="{FF2B5EF4-FFF2-40B4-BE49-F238E27FC236}">
                <a16:creationId xmlns:a16="http://schemas.microsoft.com/office/drawing/2014/main" id="{E1FB868D-746B-D313-F0D2-6F529CBAD96E}"/>
              </a:ext>
            </a:extLst>
          </p:cNvPr>
          <p:cNvSpPr>
            <a:spLocks noGrp="1"/>
          </p:cNvSpPr>
          <p:nvPr>
            <p:ph idx="1"/>
          </p:nvPr>
        </p:nvSpPr>
        <p:spPr>
          <a:xfrm>
            <a:off x="1024128" y="2084833"/>
            <a:ext cx="10208648" cy="4382874"/>
          </a:xfrm>
        </p:spPr>
        <p:txBody>
          <a:bodyPr>
            <a:noAutofit/>
          </a:bodyPr>
          <a:lstStyle/>
          <a:p>
            <a:pPr marL="0" indent="0">
              <a:buNone/>
            </a:pPr>
            <a:r>
              <a:rPr lang="en-GB" sz="1400" dirty="0"/>
              <a:t>Babaee, N. (2023). ‘Creating a Transcultural Academic Writing Class in a Canadian College.’ </a:t>
            </a:r>
            <a:r>
              <a:rPr lang="en-GB" sz="1400" i="1" dirty="0"/>
              <a:t>Towards transcultural pedagogy: dynamics in global EAP</a:t>
            </a:r>
            <a:r>
              <a:rPr lang="en-GB" sz="1400" dirty="0"/>
              <a:t>, 4 March 2023, St. Andrews</a:t>
            </a:r>
          </a:p>
          <a:p>
            <a:pPr marL="0" indent="0">
              <a:buNone/>
            </a:pPr>
            <a:r>
              <a:rPr lang="en-GB" sz="1400" dirty="0"/>
              <a:t>Blanchett, C., and </a:t>
            </a:r>
            <a:r>
              <a:rPr lang="en-GB" sz="1400" dirty="0" err="1"/>
              <a:t>Iwasienko</a:t>
            </a:r>
            <a:r>
              <a:rPr lang="en-GB" sz="1400" dirty="0"/>
              <a:t>-Clarke, G. (2023) ‘Trials and tribulations of a TNE – lessons learnt.’ </a:t>
            </a:r>
            <a:r>
              <a:rPr lang="en-GB" sz="1400" i="1" dirty="0"/>
              <a:t>Towards transcultural pedagogy: dynamics in global EAP</a:t>
            </a:r>
            <a:r>
              <a:rPr lang="en-GB" sz="1400" dirty="0"/>
              <a:t>, 4 March 2023, St. Andrews</a:t>
            </a:r>
          </a:p>
          <a:p>
            <a:pPr marL="0" indent="0">
              <a:buNone/>
            </a:pPr>
            <a:r>
              <a:rPr lang="en-GB" sz="1400" dirty="0"/>
              <a:t>Bandura, A and </a:t>
            </a:r>
            <a:r>
              <a:rPr lang="en-GB" sz="1400" dirty="0" err="1"/>
              <a:t>Cervone</a:t>
            </a:r>
            <a:r>
              <a:rPr lang="en-GB" sz="1400" dirty="0"/>
              <a:t>, D (1983) Self-evaluative and self-efficacy mechanisms governing the motivational effects of goal systems, Journal of Personality and Social Psychology, 45, pp 1017-1028 </a:t>
            </a:r>
          </a:p>
          <a:p>
            <a:pPr marL="0" indent="0">
              <a:buNone/>
            </a:pPr>
            <a:r>
              <a:rPr lang="en-GB" sz="1400" dirty="0"/>
              <a:t>Bong, M and </a:t>
            </a:r>
            <a:r>
              <a:rPr lang="en-GB" sz="1400" dirty="0" err="1"/>
              <a:t>Skaalvik</a:t>
            </a:r>
            <a:r>
              <a:rPr lang="en-GB" sz="1400" dirty="0"/>
              <a:t>, E M (2003) Academic Self-Concept and Self-Efficacy: How Different Are They Really? Educational Psychology Review, 15(1), pp 1-40</a:t>
            </a:r>
          </a:p>
          <a:p>
            <a:pPr marL="0" indent="0">
              <a:buNone/>
            </a:pPr>
            <a:r>
              <a:rPr lang="en-GB" sz="1400" dirty="0"/>
              <a:t>Bourdieu, P., &amp; </a:t>
            </a:r>
            <a:r>
              <a:rPr lang="en-GB" sz="1400" dirty="0" err="1"/>
              <a:t>Passeron</a:t>
            </a:r>
            <a:r>
              <a:rPr lang="en-GB" sz="1400" dirty="0"/>
              <a:t>, J. C. (1994 [1965]). Introduction: Language and the relationship to language in the teaching situation. In P. Bourdieu, J. C. </a:t>
            </a:r>
            <a:r>
              <a:rPr lang="en-GB" sz="1400" dirty="0" err="1"/>
              <a:t>Passeron</a:t>
            </a:r>
            <a:r>
              <a:rPr lang="en-GB" sz="1400" dirty="0"/>
              <a:t> &amp; M. de Sanit Martin (Eds) </a:t>
            </a:r>
            <a:r>
              <a:rPr lang="en-GB" sz="1400" i="1" dirty="0"/>
              <a:t>Academic Discourse: Linguistic Misunderstanding and Professorial Power </a:t>
            </a:r>
            <a:r>
              <a:rPr lang="en-GB" sz="1400" dirty="0"/>
              <a:t>(pp. 1-34). Cambridge: Polity Press.</a:t>
            </a:r>
          </a:p>
          <a:p>
            <a:pPr marL="0" indent="0">
              <a:buNone/>
            </a:pPr>
            <a:r>
              <a:rPr lang="en-GB" sz="1400" dirty="0"/>
              <a:t>Cheng, M., Barnes, G.P., Edwards, C., </a:t>
            </a:r>
            <a:r>
              <a:rPr lang="en-GB" sz="1400" dirty="0" err="1"/>
              <a:t>Valyrakis</a:t>
            </a:r>
            <a:r>
              <a:rPr lang="en-GB" sz="1400" dirty="0"/>
              <a:t> M., (2023) ‘Transition Skills and Strategies: Critical Self-reflection.’ </a:t>
            </a:r>
            <a:r>
              <a:rPr lang="en-GB" sz="1400" i="1" dirty="0"/>
              <a:t>Enhancement Themes. </a:t>
            </a:r>
            <a:r>
              <a:rPr lang="en-GB" sz="1400" dirty="0"/>
              <a:t>Available at: </a:t>
            </a:r>
            <a:r>
              <a:rPr lang="en-GB" sz="1400" dirty="0">
                <a:hlinkClick r:id="rId2"/>
              </a:rPr>
              <a:t>https://www.enhancementthemes.ac.uk/docs/ethemes/student-transitions/critical-self-reflection.pdf</a:t>
            </a:r>
            <a:r>
              <a:rPr lang="en-GB" sz="1400" dirty="0"/>
              <a:t> (Accessed: March 2023)</a:t>
            </a:r>
            <a:r>
              <a:rPr lang="en-GB" sz="1400" i="1" dirty="0"/>
              <a:t> </a:t>
            </a:r>
            <a:endParaRPr lang="en-GB" sz="1400" dirty="0"/>
          </a:p>
          <a:p>
            <a:pPr marL="0" indent="0">
              <a:buNone/>
            </a:pPr>
            <a:r>
              <a:rPr lang="en-GB" sz="1400" dirty="0"/>
              <a:t>Cheng, M., Barnes, G.P., Edwards, C., </a:t>
            </a:r>
            <a:r>
              <a:rPr lang="en-GB" sz="1400" dirty="0" err="1"/>
              <a:t>Valyrakis</a:t>
            </a:r>
            <a:r>
              <a:rPr lang="en-GB" sz="1400" dirty="0"/>
              <a:t> M., (2023) ‘Transition Skills and Strategies: Key Transition Skills.’ </a:t>
            </a:r>
            <a:r>
              <a:rPr lang="en-GB" sz="1400" i="1" dirty="0"/>
              <a:t>Enhancement Themes. </a:t>
            </a:r>
            <a:r>
              <a:rPr lang="en-GB" sz="1400" dirty="0"/>
              <a:t>Available at: </a:t>
            </a:r>
            <a:r>
              <a:rPr lang="en-GB" sz="1400" dirty="0">
                <a:hlinkClick r:id="rId3"/>
              </a:rPr>
              <a:t>https://www.enhancementthemes.ac.uk/docs/ethemes/student-transitions/key-transition-skills.pdf</a:t>
            </a:r>
            <a:r>
              <a:rPr lang="en-GB" sz="1400" dirty="0"/>
              <a:t> (Accessed: March 2023)</a:t>
            </a:r>
            <a:r>
              <a:rPr lang="en-GB" sz="1400" i="1" dirty="0"/>
              <a:t> </a:t>
            </a:r>
          </a:p>
          <a:p>
            <a:pPr marL="0" indent="0">
              <a:buNone/>
            </a:pPr>
            <a:r>
              <a:rPr lang="en-GB" sz="1400" dirty="0"/>
              <a:t>Cheng, M., Barnes, G.P., Edwards, C., </a:t>
            </a:r>
            <a:r>
              <a:rPr lang="en-GB" sz="1400" dirty="0" err="1"/>
              <a:t>Valyrakis</a:t>
            </a:r>
            <a:r>
              <a:rPr lang="en-GB" sz="1400" dirty="0"/>
              <a:t> M., (2023) ‘Transition Skills and Strategies: Key Transition Skills at the Different Transition Points.’ </a:t>
            </a:r>
            <a:r>
              <a:rPr lang="en-GB" sz="1400" i="1" dirty="0"/>
              <a:t>Enhancement Themes. </a:t>
            </a:r>
            <a:r>
              <a:rPr lang="en-GB" sz="1400" dirty="0"/>
              <a:t>Available at: </a:t>
            </a:r>
            <a:r>
              <a:rPr lang="en-GB" sz="1400" dirty="0">
                <a:hlinkClick r:id="rId4"/>
              </a:rPr>
              <a:t>https://www.enhancementthemes.ac.uk/docs/ethemes/student-transitions/skills-at-different-transition-points.pdf</a:t>
            </a:r>
            <a:r>
              <a:rPr lang="en-GB" sz="1400" dirty="0"/>
              <a:t> (accessed March 2023)</a:t>
            </a:r>
            <a:r>
              <a:rPr lang="en-GB" sz="1400" i="1" dirty="0"/>
              <a:t> </a:t>
            </a:r>
            <a:endParaRPr lang="en-GB" sz="1400" dirty="0"/>
          </a:p>
        </p:txBody>
      </p:sp>
    </p:spTree>
    <p:extLst>
      <p:ext uri="{BB962C8B-B14F-4D97-AF65-F5344CB8AC3E}">
        <p14:creationId xmlns:p14="http://schemas.microsoft.com/office/powerpoint/2010/main" val="30478242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7072E-4DDA-5D90-4AB7-6FCAFA6C3C2F}"/>
              </a:ext>
            </a:extLst>
          </p:cNvPr>
          <p:cNvSpPr>
            <a:spLocks noGrp="1"/>
          </p:cNvSpPr>
          <p:nvPr>
            <p:ph type="title"/>
          </p:nvPr>
        </p:nvSpPr>
        <p:spPr/>
        <p:txBody>
          <a:bodyPr/>
          <a:lstStyle/>
          <a:p>
            <a:r>
              <a:rPr lang="en-GB"/>
              <a:t>References</a:t>
            </a:r>
          </a:p>
        </p:txBody>
      </p:sp>
      <p:sp>
        <p:nvSpPr>
          <p:cNvPr id="3" name="Content Placeholder 2">
            <a:extLst>
              <a:ext uri="{FF2B5EF4-FFF2-40B4-BE49-F238E27FC236}">
                <a16:creationId xmlns:a16="http://schemas.microsoft.com/office/drawing/2014/main" id="{E1FB868D-746B-D313-F0D2-6F529CBAD96E}"/>
              </a:ext>
            </a:extLst>
          </p:cNvPr>
          <p:cNvSpPr>
            <a:spLocks noGrp="1"/>
          </p:cNvSpPr>
          <p:nvPr>
            <p:ph idx="1"/>
          </p:nvPr>
        </p:nvSpPr>
        <p:spPr>
          <a:xfrm>
            <a:off x="1024128" y="2286000"/>
            <a:ext cx="10208648" cy="4023360"/>
          </a:xfrm>
        </p:spPr>
        <p:txBody>
          <a:bodyPr>
            <a:normAutofit fontScale="85000" lnSpcReduction="20000"/>
          </a:bodyPr>
          <a:lstStyle/>
          <a:p>
            <a:pPr marL="0" indent="0">
              <a:buNone/>
            </a:pPr>
            <a:r>
              <a:rPr lang="en-GB" sz="1600" dirty="0"/>
              <a:t>Cheng, M., Barnes, G.P., Edwards, C., </a:t>
            </a:r>
            <a:r>
              <a:rPr lang="en-GB" sz="1600" dirty="0" err="1"/>
              <a:t>Valyrakis</a:t>
            </a:r>
            <a:r>
              <a:rPr lang="en-GB" sz="1600" dirty="0"/>
              <a:t> M., (2023) ‘Transition Skills and Strategies: Self-efficacy.’ </a:t>
            </a:r>
            <a:r>
              <a:rPr lang="en-GB" sz="1600" i="1" dirty="0"/>
              <a:t>Enhancement Themes. </a:t>
            </a:r>
            <a:r>
              <a:rPr lang="en-GB" sz="1600" dirty="0"/>
              <a:t>Available at: </a:t>
            </a:r>
            <a:r>
              <a:rPr lang="en-GB" sz="1600" dirty="0">
                <a:hlinkClick r:id="rId2"/>
              </a:rPr>
              <a:t>https://www.enhancementthemes.ac.uk/docs/ethemes/student-transitions/self-efficacy.pdf</a:t>
            </a:r>
            <a:r>
              <a:rPr lang="en-GB" sz="1600" dirty="0"/>
              <a:t> (Accessed: March 2023)</a:t>
            </a:r>
            <a:r>
              <a:rPr lang="en-GB" sz="1600" i="1" dirty="0"/>
              <a:t> </a:t>
            </a:r>
            <a:endParaRPr lang="en-GB" sz="1600" dirty="0"/>
          </a:p>
          <a:p>
            <a:pPr marL="0" indent="0">
              <a:buNone/>
            </a:pPr>
            <a:r>
              <a:rPr lang="en-GB" sz="1600" dirty="0"/>
              <a:t>Cheng, M., Barnes, G.P., Edwards, C., </a:t>
            </a:r>
            <a:r>
              <a:rPr lang="en-GB" sz="1600" dirty="0" err="1"/>
              <a:t>Valyrakis</a:t>
            </a:r>
            <a:r>
              <a:rPr lang="en-GB" sz="1600" dirty="0"/>
              <a:t> M., (2023) ‘Transition Skills and Strategies: Transition Models and How Students Experience Change.’ </a:t>
            </a:r>
            <a:r>
              <a:rPr lang="en-GB" sz="1600" i="1" dirty="0"/>
              <a:t>Enhancement Themes. </a:t>
            </a:r>
            <a:r>
              <a:rPr lang="en-GB" sz="1600" dirty="0"/>
              <a:t>Available at: </a:t>
            </a:r>
            <a:r>
              <a:rPr lang="en-GB" sz="1600" dirty="0">
                <a:hlinkClick r:id="rId3"/>
              </a:rPr>
              <a:t>https://www.enhancementthemes.ac.uk/docs/ethemes/student-transitions/transition-models-and-how-students-experience-change.pdf</a:t>
            </a:r>
            <a:r>
              <a:rPr lang="en-GB" sz="1600" dirty="0"/>
              <a:t> (Accessed: March 2023)</a:t>
            </a:r>
            <a:r>
              <a:rPr lang="en-GB" sz="1600" i="1" dirty="0"/>
              <a:t> </a:t>
            </a:r>
            <a:endParaRPr lang="en-GB" sz="1600" dirty="0"/>
          </a:p>
          <a:p>
            <a:pPr marL="0" indent="0">
              <a:lnSpc>
                <a:spcPct val="100000"/>
              </a:lnSpc>
              <a:spcBef>
                <a:spcPts val="0"/>
              </a:spcBef>
              <a:buNone/>
            </a:pPr>
            <a:endParaRPr lang="en-GB" sz="1600" b="0" i="1" dirty="0">
              <a:effectLst/>
            </a:endParaRPr>
          </a:p>
          <a:p>
            <a:pPr marL="0" indent="0">
              <a:lnSpc>
                <a:spcPct val="100000"/>
              </a:lnSpc>
              <a:spcBef>
                <a:spcPts val="0"/>
              </a:spcBef>
              <a:buNone/>
            </a:pPr>
            <a:r>
              <a:rPr lang="en-GB" sz="1600" b="0" i="1" dirty="0">
                <a:effectLst/>
              </a:rPr>
              <a:t>Educational self-efficacy scale</a:t>
            </a:r>
            <a:r>
              <a:rPr lang="en-GB" sz="1600" b="0" i="0" dirty="0">
                <a:effectLst/>
              </a:rPr>
              <a:t> (n.d.) Available at: </a:t>
            </a:r>
          </a:p>
          <a:p>
            <a:pPr marL="0" indent="0">
              <a:lnSpc>
                <a:spcPct val="100000"/>
              </a:lnSpc>
              <a:spcBef>
                <a:spcPts val="0"/>
              </a:spcBef>
              <a:buNone/>
            </a:pPr>
            <a:r>
              <a:rPr lang="en-GB" sz="1600" b="0" i="0" dirty="0">
                <a:effectLst/>
                <a:hlinkClick r:id="rId4"/>
              </a:rPr>
              <a:t>https://www.imperial.ac.uk/education-research/evaluation/what-can-i-evaluate/self-efficacy/tools-for-assessing-self-efficacy/educational-self-efficacy-scale/</a:t>
            </a:r>
            <a:r>
              <a:rPr lang="en-GB" sz="1600" b="0" i="0" dirty="0">
                <a:effectLst/>
              </a:rPr>
              <a:t> (Accessed: 13 June 2023).</a:t>
            </a:r>
          </a:p>
          <a:p>
            <a:pPr marL="0" indent="0">
              <a:buNone/>
            </a:pPr>
            <a:r>
              <a:rPr lang="en-GB" sz="1600" dirty="0"/>
              <a:t>‘Joint Academic Board Meeting’ (2023),</a:t>
            </a:r>
            <a:r>
              <a:rPr lang="en-GB" sz="1600" b="0" i="0" dirty="0">
                <a:effectLst/>
              </a:rPr>
              <a:t> University of Dundee. Unpublished.</a:t>
            </a:r>
            <a:endParaRPr lang="en-GB" sz="1600" dirty="0">
              <a:solidFill>
                <a:srgbClr val="333333"/>
              </a:solidFill>
            </a:endParaRPr>
          </a:p>
          <a:p>
            <a:pPr marL="0" indent="0">
              <a:buNone/>
            </a:pPr>
            <a:r>
              <a:rPr lang="en-GB" sz="1600" dirty="0" err="1"/>
              <a:t>McKinely</a:t>
            </a:r>
            <a:r>
              <a:rPr lang="en-GB" sz="1600" dirty="0"/>
              <a:t>, J. (2023). ‘Transcultural competence for ‘comfortable’ EAP: transforming the conflicts of the third space.’ </a:t>
            </a:r>
            <a:r>
              <a:rPr lang="en-GB" sz="1600" i="1" dirty="0"/>
              <a:t>Towards transcultural pedagogy: dynamics in global EAP</a:t>
            </a:r>
            <a:r>
              <a:rPr lang="en-GB" sz="1600" dirty="0"/>
              <a:t>, 4 March 2023, St. Andrews</a:t>
            </a:r>
          </a:p>
          <a:p>
            <a:pPr marL="0" indent="0">
              <a:buNone/>
            </a:pPr>
            <a:r>
              <a:rPr lang="en-GB" sz="1600" dirty="0"/>
              <a:t>Schunk, D H (1991) Self-efficacy and academic motivation, Educational Psychologist, 26, pp 207-231</a:t>
            </a:r>
          </a:p>
          <a:p>
            <a:pPr marL="0" indent="0">
              <a:buNone/>
            </a:pPr>
            <a:r>
              <a:rPr lang="en-GB" sz="1600" dirty="0"/>
              <a:t>van Dinther, M, </a:t>
            </a:r>
            <a:r>
              <a:rPr lang="en-GB" sz="1600" dirty="0" err="1"/>
              <a:t>Dochy</a:t>
            </a:r>
            <a:r>
              <a:rPr lang="en-GB" sz="1600" dirty="0"/>
              <a:t>, F and </a:t>
            </a:r>
            <a:r>
              <a:rPr lang="en-GB" sz="1600" dirty="0" err="1"/>
              <a:t>Segers</a:t>
            </a:r>
            <a:r>
              <a:rPr lang="en-GB" sz="1600" dirty="0"/>
              <a:t>, M (2010) Factors affecting students' self-efficacy in higher education, Educational Research Review, 6, pp 95-108</a:t>
            </a:r>
          </a:p>
          <a:p>
            <a:pPr marL="0" indent="0">
              <a:buNone/>
            </a:pPr>
            <a:r>
              <a:rPr lang="en-GB" sz="1600" dirty="0"/>
              <a:t>van Zyl, L.E., </a:t>
            </a:r>
            <a:r>
              <a:rPr lang="en-GB" sz="1600" dirty="0" err="1"/>
              <a:t>Klibert</a:t>
            </a:r>
            <a:r>
              <a:rPr lang="en-GB" sz="1600" dirty="0"/>
              <a:t>, J., Shankland, R., See-To, E.W.K., &amp; </a:t>
            </a:r>
            <a:r>
              <a:rPr lang="en-GB" sz="1600" dirty="0" err="1"/>
              <a:t>Rothmann</a:t>
            </a:r>
            <a:r>
              <a:rPr lang="en-GB" sz="1600" dirty="0"/>
              <a:t>, S. (2022). The General Academic Self-Efficacy Scale: Psychometric Properties, Longitudinal Invariance, and Criterion Validity. </a:t>
            </a:r>
            <a:r>
              <a:rPr lang="en-GB" sz="1600" i="1" dirty="0"/>
              <a:t>Journal of Psychoeducational Assessment</a:t>
            </a:r>
            <a:r>
              <a:rPr lang="en-GB" sz="1600" dirty="0"/>
              <a:t>, 40(6), 777-789. Available at: </a:t>
            </a:r>
            <a:r>
              <a:rPr lang="en-GB" sz="1600" dirty="0">
                <a:hlinkClick r:id="rId5"/>
              </a:rPr>
              <a:t>https://doi.org/10.1177/07342829221097174</a:t>
            </a:r>
            <a:endParaRPr lang="en-GB" sz="1600" dirty="0"/>
          </a:p>
        </p:txBody>
      </p:sp>
    </p:spTree>
    <p:extLst>
      <p:ext uri="{BB962C8B-B14F-4D97-AF65-F5344CB8AC3E}">
        <p14:creationId xmlns:p14="http://schemas.microsoft.com/office/powerpoint/2010/main" val="453304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661DF-1CC7-A4E5-987D-A43C8FA5B4B9}"/>
              </a:ext>
            </a:extLst>
          </p:cNvPr>
          <p:cNvSpPr>
            <a:spLocks noGrp="1"/>
          </p:cNvSpPr>
          <p:nvPr>
            <p:ph type="title"/>
          </p:nvPr>
        </p:nvSpPr>
        <p:spPr/>
        <p:txBody>
          <a:bodyPr/>
          <a:lstStyle/>
          <a:p>
            <a:pPr algn="ctr"/>
            <a:r>
              <a:rPr lang="en-GB" dirty="0"/>
              <a:t>Special Thanks</a:t>
            </a:r>
          </a:p>
        </p:txBody>
      </p:sp>
      <p:sp>
        <p:nvSpPr>
          <p:cNvPr id="3" name="Content Placeholder 2">
            <a:extLst>
              <a:ext uri="{FF2B5EF4-FFF2-40B4-BE49-F238E27FC236}">
                <a16:creationId xmlns:a16="http://schemas.microsoft.com/office/drawing/2014/main" id="{A1B35169-3913-0E4B-9DD2-19ABBE96605C}"/>
              </a:ext>
            </a:extLst>
          </p:cNvPr>
          <p:cNvSpPr>
            <a:spLocks noGrp="1"/>
          </p:cNvSpPr>
          <p:nvPr>
            <p:ph idx="1"/>
          </p:nvPr>
        </p:nvSpPr>
        <p:spPr/>
        <p:txBody>
          <a:bodyPr/>
          <a:lstStyle/>
          <a:p>
            <a:r>
              <a:rPr lang="en-GB" dirty="0" err="1"/>
              <a:t>Dr.</a:t>
            </a:r>
            <a:r>
              <a:rPr lang="en-GB" dirty="0"/>
              <a:t> Corinne Wales: College Director, International College, University of Dundee</a:t>
            </a:r>
          </a:p>
          <a:p>
            <a:r>
              <a:rPr lang="en-GB" dirty="0" err="1"/>
              <a:t>Dr.</a:t>
            </a:r>
            <a:r>
              <a:rPr lang="en-GB" dirty="0"/>
              <a:t> </a:t>
            </a:r>
            <a:r>
              <a:rPr lang="en-GB"/>
              <a:t>Steven </a:t>
            </a:r>
            <a:r>
              <a:rPr lang="en-GB" dirty="0"/>
              <a:t>Herron: Director of Learning, Teaching and Academic Affairs</a:t>
            </a:r>
          </a:p>
        </p:txBody>
      </p:sp>
    </p:spTree>
    <p:extLst>
      <p:ext uri="{BB962C8B-B14F-4D97-AF65-F5344CB8AC3E}">
        <p14:creationId xmlns:p14="http://schemas.microsoft.com/office/powerpoint/2010/main" val="1583098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FD9D2-2D11-2F18-9CF1-7F7F498066AC}"/>
              </a:ext>
            </a:extLst>
          </p:cNvPr>
          <p:cNvSpPr>
            <a:spLocks noGrp="1"/>
          </p:cNvSpPr>
          <p:nvPr>
            <p:ph type="title"/>
          </p:nvPr>
        </p:nvSpPr>
        <p:spPr/>
        <p:txBody>
          <a:bodyPr/>
          <a:lstStyle/>
          <a:p>
            <a:r>
              <a:rPr lang="en-GB" dirty="0"/>
              <a:t>Questions?</a:t>
            </a:r>
          </a:p>
        </p:txBody>
      </p:sp>
      <p:pic>
        <p:nvPicPr>
          <p:cNvPr id="4" name="Picture 16" descr="Picture 16">
            <a:extLst>
              <a:ext uri="{FF2B5EF4-FFF2-40B4-BE49-F238E27FC236}">
                <a16:creationId xmlns:a16="http://schemas.microsoft.com/office/drawing/2014/main" id="{A1198DCD-94BE-367C-3E83-A65EAC286032}"/>
              </a:ext>
            </a:extLst>
          </p:cNvPr>
          <p:cNvPicPr>
            <a:picLocks noChangeAspect="1"/>
          </p:cNvPicPr>
          <p:nvPr/>
        </p:nvPicPr>
        <p:blipFill>
          <a:blip r:embed="rId2"/>
          <a:stretch>
            <a:fillRect/>
          </a:stretch>
        </p:blipFill>
        <p:spPr>
          <a:xfrm>
            <a:off x="3647728" y="1556791"/>
            <a:ext cx="4752529" cy="4752530"/>
          </a:xfrm>
          <a:prstGeom prst="rect">
            <a:avLst/>
          </a:prstGeom>
          <a:ln w="12700">
            <a:miter lim="400000"/>
          </a:ln>
        </p:spPr>
      </p:pic>
    </p:spTree>
    <p:extLst>
      <p:ext uri="{BB962C8B-B14F-4D97-AF65-F5344CB8AC3E}">
        <p14:creationId xmlns:p14="http://schemas.microsoft.com/office/powerpoint/2010/main" val="14600588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5592</TotalTime>
  <Words>1897</Words>
  <Application>Microsoft Office PowerPoint</Application>
  <PresentationFormat>Widescreen</PresentationFormat>
  <Paragraphs>179</Paragraphs>
  <Slides>25</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vt:i4>
      </vt:variant>
    </vt:vector>
  </HeadingPairs>
  <TitlesOfParts>
    <vt:vector size="33" baseType="lpstr">
      <vt:lpstr>Arial</vt:lpstr>
      <vt:lpstr>Calibri</vt:lpstr>
      <vt:lpstr>Calibri Light</vt:lpstr>
      <vt:lpstr>Tw Cen MT</vt:lpstr>
      <vt:lpstr>Tw Cen MT Condensed</vt:lpstr>
      <vt:lpstr>Wingdings 3</vt:lpstr>
      <vt:lpstr>Integral</vt:lpstr>
      <vt:lpstr>Office Theme</vt:lpstr>
      <vt:lpstr>Academic self-efficacy &amp; International students’ transitions to higher education</vt:lpstr>
      <vt:lpstr>Outline</vt:lpstr>
      <vt:lpstr>abbreviations</vt:lpstr>
      <vt:lpstr>Purpose</vt:lpstr>
      <vt:lpstr>Part 1 secondary research: Self-Efficacy</vt:lpstr>
      <vt:lpstr>Definition – academic Self-Efficacy</vt:lpstr>
      <vt:lpstr>TRANSITION Skills to focus on</vt:lpstr>
      <vt:lpstr>PowerPoint Presentation</vt:lpstr>
      <vt:lpstr>Issues with Critical Self-Reflection</vt:lpstr>
      <vt:lpstr>Briefly: Improving Academic self-efficacy</vt:lpstr>
      <vt:lpstr>Implications and ideas for implementation</vt:lpstr>
      <vt:lpstr>Part 2 primary research</vt:lpstr>
      <vt:lpstr>Likert Scale:  Specific academic self-efficacy questions</vt:lpstr>
      <vt:lpstr>Likert Scale:  Specific academic self-efficacy questions</vt:lpstr>
      <vt:lpstr>Likert Scale:  Specific academic self-efficacy questions</vt:lpstr>
      <vt:lpstr>Qualitive results – Focus Group (6)</vt:lpstr>
      <vt:lpstr>PART 3 - Insights, Implications and Future Research</vt:lpstr>
      <vt:lpstr>Implications and insights</vt:lpstr>
      <vt:lpstr>Future research</vt:lpstr>
      <vt:lpstr>Current key INSIGHT</vt:lpstr>
      <vt:lpstr>Summary</vt:lpstr>
      <vt:lpstr>References</vt:lpstr>
      <vt:lpstr>References</vt:lpstr>
      <vt:lpstr>Special Thanks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Cashman</dc:creator>
  <cp:lastModifiedBy>Richard Cashman</cp:lastModifiedBy>
  <cp:revision>3</cp:revision>
  <dcterms:created xsi:type="dcterms:W3CDTF">2023-02-24T07:44:55Z</dcterms:created>
  <dcterms:modified xsi:type="dcterms:W3CDTF">2023-06-28T17:24:24Z</dcterms:modified>
</cp:coreProperties>
</file>