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2"/>
  </p:notesMasterIdLst>
  <p:handoutMasterIdLst>
    <p:handoutMasterId r:id="rId33"/>
  </p:handoutMasterIdLst>
  <p:sldIdLst>
    <p:sldId id="417" r:id="rId3"/>
    <p:sldId id="375" r:id="rId4"/>
    <p:sldId id="440" r:id="rId5"/>
    <p:sldId id="418" r:id="rId6"/>
    <p:sldId id="441" r:id="rId7"/>
    <p:sldId id="442" r:id="rId8"/>
    <p:sldId id="443" r:id="rId9"/>
    <p:sldId id="444" r:id="rId10"/>
    <p:sldId id="445" r:id="rId11"/>
    <p:sldId id="446" r:id="rId12"/>
    <p:sldId id="447" r:id="rId13"/>
    <p:sldId id="448" r:id="rId14"/>
    <p:sldId id="449" r:id="rId15"/>
    <p:sldId id="450" r:id="rId16"/>
    <p:sldId id="451" r:id="rId17"/>
    <p:sldId id="452" r:id="rId18"/>
    <p:sldId id="454" r:id="rId19"/>
    <p:sldId id="453" r:id="rId20"/>
    <p:sldId id="455" r:id="rId21"/>
    <p:sldId id="456" r:id="rId22"/>
    <p:sldId id="457" r:id="rId23"/>
    <p:sldId id="459" r:id="rId24"/>
    <p:sldId id="460" r:id="rId25"/>
    <p:sldId id="461" r:id="rId26"/>
    <p:sldId id="462" r:id="rId27"/>
    <p:sldId id="464" r:id="rId28"/>
    <p:sldId id="465" r:id="rId29"/>
    <p:sldId id="466" r:id="rId30"/>
    <p:sldId id="467" r:id="rId31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1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B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 autoAdjust="0"/>
    <p:restoredTop sz="94676" autoAdjust="0"/>
  </p:normalViewPr>
  <p:slideViewPr>
    <p:cSldViewPr>
      <p:cViewPr varScale="1">
        <p:scale>
          <a:sx n="102" d="100"/>
          <a:sy n="102" d="100"/>
        </p:scale>
        <p:origin x="1278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-3276" y="-96"/>
      </p:cViewPr>
      <p:guideLst>
        <p:guide orient="horz" pos="3127"/>
        <p:guide pos="2141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E9A966-100A-4D45-AF4C-2A5CD588850F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37324-D8EE-4DE0-834B-E6419F2E919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5975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6CFEA-F994-4A30-B5DD-6A3D1900B926}" type="datetimeFigureOut">
              <a:rPr lang="en-GB" smtClean="0"/>
              <a:t>28/06/2023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149A12-68FE-400D-8017-3E5AB90899A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5245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018981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20819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6725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897239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8158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8676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484411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90111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3313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13993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44339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7174174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66693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070794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9173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767766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458343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202203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798851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1517797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2074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738340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149A12-68FE-400D-8017-3E5AB90899AD}" type="slidenum">
              <a:rPr lang="en-GB" smtClean="0"/>
              <a:t>26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9244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jpe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jpe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noFill/>
          </a:ln>
        </p:spPr>
      </p:pic>
      <p:sp>
        <p:nvSpPr>
          <p:cNvPr id="11" name="Rectangle 3"/>
          <p:cNvSpPr txBox="1">
            <a:spLocks noChangeArrowheads="1"/>
          </p:cNvSpPr>
          <p:nvPr userDrawn="1"/>
        </p:nvSpPr>
        <p:spPr>
          <a:xfrm>
            <a:off x="4539728" y="4721640"/>
            <a:ext cx="3852616" cy="1371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spcBef>
                <a:spcPct val="20000"/>
              </a:spcBef>
              <a:buFontTx/>
              <a:buNone/>
              <a:defRPr sz="1600" b="1" kern="1200">
                <a:solidFill>
                  <a:schemeClr val="bg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/>
              <a:t>Presenter Name</a:t>
            </a:r>
          </a:p>
          <a:p>
            <a:pPr algn="ctr"/>
            <a:r>
              <a:rPr lang="en-US" dirty="0"/>
              <a:t>Title</a:t>
            </a:r>
          </a:p>
          <a:p>
            <a:pPr algn="ctr"/>
            <a:r>
              <a:rPr lang="en-US" dirty="0"/>
              <a:t>Date</a:t>
            </a:r>
          </a:p>
        </p:txBody>
      </p:sp>
      <p:grpSp>
        <p:nvGrpSpPr>
          <p:cNvPr id="18" name="Group 17"/>
          <p:cNvGrpSpPr/>
          <p:nvPr userDrawn="1"/>
        </p:nvGrpSpPr>
        <p:grpSpPr>
          <a:xfrm>
            <a:off x="4590256" y="2299100"/>
            <a:ext cx="3857172" cy="2278523"/>
            <a:chOff x="9853207" y="-119936"/>
            <a:chExt cx="4104456" cy="2828855"/>
          </a:xfrm>
        </p:grpSpPr>
        <p:pic>
          <p:nvPicPr>
            <p:cNvPr id="16" name="Picture 15"/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53207" y="-119936"/>
              <a:ext cx="4104456" cy="2828855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006B3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7" name="Rectangle 2"/>
            <p:cNvSpPr txBox="1">
              <a:spLocks noChangeArrowheads="1"/>
            </p:cNvSpPr>
            <p:nvPr/>
          </p:nvSpPr>
          <p:spPr>
            <a:xfrm>
              <a:off x="10044608" y="22841"/>
              <a:ext cx="3854439" cy="2453363"/>
            </a:xfrm>
            <a:prstGeom prst="rect">
              <a:avLst/>
            </a:prstGeom>
            <a:solidFill>
              <a:schemeClr val="bg1"/>
            </a:solidFill>
          </p:spPr>
          <p:txBody>
            <a:bodyPr vert="horz" lIns="91440" tIns="45720" rIns="91440" bIns="45720" rtlCol="0" anchor="ctr">
              <a:normAutofit/>
            </a:bodyPr>
            <a:lstStyle>
              <a:lvl1pPr algn="ctr" defTabSz="914400" rtl="0" eaLnBrk="1" latinLnBrk="0" hangingPunct="1">
                <a:spcBef>
                  <a:spcPct val="0"/>
                </a:spcBef>
                <a:buNone/>
                <a:defRPr sz="2400" kern="1200" baseline="0">
                  <a:solidFill>
                    <a:srgbClr val="21578A"/>
                  </a:solidFill>
                  <a:latin typeface="Calibri" panose="020F0502020204030204" pitchFamily="34" charset="0"/>
                  <a:ea typeface="+mj-ea"/>
                  <a:cs typeface="+mj-cs"/>
                </a:defRPr>
              </a:lvl1pPr>
            </a:lstStyle>
            <a:p>
              <a:r>
                <a:rPr lang="en-US" dirty="0"/>
                <a:t>Presentation Title</a:t>
              </a:r>
            </a:p>
          </p:txBody>
        </p:sp>
      </p:grpSp>
      <p:pic>
        <p:nvPicPr>
          <p:cNvPr id="19" name="Picture 18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2" t="9670" r="43486" b="18482"/>
          <a:stretch/>
        </p:blipFill>
        <p:spPr>
          <a:xfrm>
            <a:off x="773197" y="981511"/>
            <a:ext cx="2938207" cy="273201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006B3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6810515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solidFill>
          <a:srgbClr val="006B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 userDrawn="1"/>
        </p:nvGrpSpPr>
        <p:grpSpPr>
          <a:xfrm>
            <a:off x="773197" y="620688"/>
            <a:ext cx="7673175" cy="5992057"/>
            <a:chOff x="773197" y="620688"/>
            <a:chExt cx="7673175" cy="5992057"/>
          </a:xfrm>
        </p:grpSpPr>
        <p:pic>
          <p:nvPicPr>
            <p:cNvPr id="9" name="Picture 8"/>
            <p:cNvPicPr>
              <a:picLocks noChangeAspect="1"/>
            </p:cNvPicPr>
            <p:nvPr userDrawn="1"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2" t="9670" r="43486" b="18482"/>
            <a:stretch/>
          </p:blipFill>
          <p:spPr>
            <a:xfrm>
              <a:off x="773197" y="981511"/>
              <a:ext cx="2938207" cy="273201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006B3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sp>
          <p:nvSpPr>
            <p:cNvPr id="11" name="Rectangle 3"/>
            <p:cNvSpPr txBox="1">
              <a:spLocks noChangeArrowheads="1"/>
            </p:cNvSpPr>
            <p:nvPr userDrawn="1"/>
          </p:nvSpPr>
          <p:spPr>
            <a:xfrm>
              <a:off x="4593756" y="4653136"/>
              <a:ext cx="3852616" cy="1155576"/>
            </a:xfrm>
            <a:prstGeom prst="rect">
              <a:avLst/>
            </a:prstGeom>
          </p:spPr>
          <p:txBody>
            <a:bodyPr vert="horz" lIns="91440" tIns="45720" rIns="91440" bIns="45720" rtlCol="0">
              <a:normAutofit/>
            </a:bodyPr>
            <a:lstStyle>
              <a:lvl1pPr marL="0" indent="0" algn="l" defTabSz="914400" rtl="0" eaLnBrk="1" latinLnBrk="0" hangingPunct="1">
                <a:spcBef>
                  <a:spcPct val="20000"/>
                </a:spcBef>
                <a:buFontTx/>
                <a:buNone/>
                <a:defRPr sz="1600" b="1" kern="1200">
                  <a:solidFill>
                    <a:schemeClr val="bg1"/>
                  </a:solidFill>
                  <a:latin typeface="Calibri" panose="020F0502020204030204" pitchFamily="34" charset="0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dirty="0">
                  <a:latin typeface="Calibri (body)"/>
                </a:rPr>
                <a:t>Presenter Name</a:t>
              </a:r>
            </a:p>
            <a:p>
              <a:pPr algn="ctr"/>
              <a:r>
                <a:rPr lang="en-US" dirty="0">
                  <a:latin typeface="Calibri (body)"/>
                </a:rPr>
                <a:t>Title</a:t>
              </a:r>
            </a:p>
            <a:p>
              <a:pPr algn="ctr"/>
              <a:r>
                <a:rPr lang="en-US" dirty="0">
                  <a:latin typeface="Calibri (body)"/>
                </a:rPr>
                <a:t>Date</a:t>
              </a:r>
            </a:p>
          </p:txBody>
        </p:sp>
        <p:grpSp>
          <p:nvGrpSpPr>
            <p:cNvPr id="18" name="Group 17"/>
            <p:cNvGrpSpPr/>
            <p:nvPr userDrawn="1"/>
          </p:nvGrpSpPr>
          <p:grpSpPr>
            <a:xfrm>
              <a:off x="4513783" y="2266530"/>
              <a:ext cx="3857172" cy="2190273"/>
              <a:chOff x="9853207" y="-119936"/>
              <a:chExt cx="4104456" cy="2828855"/>
            </a:xfrm>
          </p:grpSpPr>
          <p:pic>
            <p:nvPicPr>
              <p:cNvPr id="16" name="Picture 15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9853207" y="-119936"/>
                <a:ext cx="4104456" cy="2828855"/>
              </a:xfrm>
              <a:prstGeom prst="round2DiagRect">
                <a:avLst>
                  <a:gd name="adj1" fmla="val 16667"/>
                  <a:gd name="adj2" fmla="val 0"/>
                </a:avLst>
              </a:prstGeom>
              <a:ln w="88900" cap="sq">
                <a:solidFill>
                  <a:srgbClr val="006B3F"/>
                </a:solidFill>
                <a:miter lim="800000"/>
              </a:ln>
              <a:effectLst>
                <a:outerShdw blurRad="254000" algn="tl" rotWithShape="0">
                  <a:srgbClr val="000000">
                    <a:alpha val="43000"/>
                  </a:srgbClr>
                </a:outerShdw>
              </a:effectLst>
            </p:spPr>
          </p:pic>
          <p:sp>
            <p:nvSpPr>
              <p:cNvPr id="17" name="Rectangle 2"/>
              <p:cNvSpPr txBox="1">
                <a:spLocks noChangeArrowheads="1"/>
              </p:cNvSpPr>
              <p:nvPr/>
            </p:nvSpPr>
            <p:spPr>
              <a:xfrm>
                <a:off x="10044608" y="22842"/>
                <a:ext cx="3854439" cy="245336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vert="horz" lIns="91440" tIns="45720" rIns="91440" bIns="45720" rtlCol="0" anchor="ctr">
                <a:normAutofit/>
              </a:bodyPr>
              <a:lstStyle>
                <a:lvl1pPr algn="ctr" defTabSz="914400" rtl="0" eaLnBrk="1" latinLnBrk="0" hangingPunct="1">
                  <a:spcBef>
                    <a:spcPct val="0"/>
                  </a:spcBef>
                  <a:buNone/>
                  <a:defRPr sz="2400" kern="1200" baseline="0">
                    <a:solidFill>
                      <a:srgbClr val="21578A"/>
                    </a:solidFill>
                    <a:latin typeface="Calibri" panose="020F0502020204030204" pitchFamily="34" charset="0"/>
                    <a:ea typeface="+mj-ea"/>
                    <a:cs typeface="+mj-cs"/>
                  </a:defRPr>
                </a:lvl1pPr>
              </a:lstStyle>
              <a:p>
                <a:r>
                  <a:rPr lang="en-US" dirty="0">
                    <a:latin typeface="Calibri (body)"/>
                  </a:rPr>
                  <a:t>Presentation Title</a:t>
                </a:r>
              </a:p>
            </p:txBody>
          </p:sp>
        </p:grpSp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1975" y="620688"/>
              <a:ext cx="1700787" cy="1316739"/>
            </a:xfrm>
            <a:prstGeom prst="rect">
              <a:avLst/>
            </a:prstGeom>
          </p:spPr>
        </p:pic>
        <p:sp>
          <p:nvSpPr>
            <p:cNvPr id="10" name="TextBox 9"/>
            <p:cNvSpPr txBox="1"/>
            <p:nvPr userDrawn="1"/>
          </p:nvSpPr>
          <p:spPr>
            <a:xfrm>
              <a:off x="773197" y="6243413"/>
              <a:ext cx="187220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www.nile-elt.com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007548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778098"/>
          </a:xfrm>
        </p:spPr>
        <p:txBody>
          <a:bodyPr/>
          <a:lstStyle>
            <a:lvl1pPr marL="0" indent="0" algn="l">
              <a:defRPr b="0">
                <a:solidFill>
                  <a:srgbClr val="006B3F"/>
                </a:solidFill>
                <a:latin typeface="+mj-lt"/>
                <a:cs typeface="Arial" panose="020B0604020202020204" pitchFamily="34" charset="0"/>
              </a:defRPr>
            </a:lvl1pPr>
          </a:lstStyle>
          <a:p>
            <a:r>
              <a:rPr lang="en-US" dirty="0"/>
              <a:t>Title</a:t>
            </a:r>
            <a:endParaRPr lang="en-GB" dirty="0"/>
          </a:p>
        </p:txBody>
      </p:sp>
      <p:sp>
        <p:nvSpPr>
          <p:cNvPr id="7" name="Content Placeholder 2"/>
          <p:cNvSpPr>
            <a:spLocks noGrp="1"/>
          </p:cNvSpPr>
          <p:nvPr>
            <p:ph idx="1" hasCustomPrompt="1"/>
          </p:nvPr>
        </p:nvSpPr>
        <p:spPr>
          <a:xfrm>
            <a:off x="685800" y="1556792"/>
            <a:ext cx="7772400" cy="4539208"/>
          </a:xfrm>
        </p:spPr>
        <p:txBody>
          <a:bodyPr>
            <a:normAutofit/>
          </a:bodyPr>
          <a:lstStyle>
            <a:lvl1pPr>
              <a:defRPr sz="3000">
                <a:latin typeface="+mn-lt"/>
                <a:cs typeface="Arial" panose="020B0604020202020204" pitchFamily="34" charset="0"/>
              </a:defRPr>
            </a:lvl1pPr>
          </a:lstStyle>
          <a:p>
            <a:r>
              <a:rPr lang="en-GB" dirty="0"/>
              <a:t>Click to add text</a:t>
            </a:r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39552" y="1052736"/>
            <a:ext cx="8208912" cy="0"/>
          </a:xfrm>
          <a:prstGeom prst="line">
            <a:avLst/>
          </a:prstGeom>
          <a:ln w="12700">
            <a:solidFill>
              <a:srgbClr val="006B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400">
                <a:solidFill>
                  <a:srgbClr val="006B3F"/>
                </a:solidFill>
              </a:defRPr>
            </a:lvl1pPr>
          </a:lstStyle>
          <a:p>
            <a:r>
              <a:rPr lang="en-GB" dirty="0"/>
              <a:t>www.nile-elt.com</a:t>
            </a:r>
          </a:p>
        </p:txBody>
      </p:sp>
    </p:spTree>
    <p:extLst>
      <p:ext uri="{BB962C8B-B14F-4D97-AF65-F5344CB8AC3E}">
        <p14:creationId xmlns:p14="http://schemas.microsoft.com/office/powerpoint/2010/main" val="418754379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DBC01-A72E-44C6-8A36-960E6E7A1F02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07CA-ACC8-4D00-B8C7-D897037032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570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DBC01-A72E-44C6-8A36-960E6E7A1F02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07CA-ACC8-4D00-B8C7-D897037032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79755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DBC01-A72E-44C6-8A36-960E6E7A1F02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07CA-ACC8-4D00-B8C7-D897037032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85069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DBC01-A72E-44C6-8A36-960E6E7A1F02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07CA-ACC8-4D00-B8C7-D897037032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9046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DBC01-A72E-44C6-8A36-960E6E7A1F02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07CA-ACC8-4D00-B8C7-D897037032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55792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DBC01-A72E-44C6-8A36-960E6E7A1F02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07CA-ACC8-4D00-B8C7-D897037032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32252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DBC01-A72E-44C6-8A36-960E6E7A1F02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07CA-ACC8-4D00-B8C7-D897037032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75947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DBC01-A72E-44C6-8A36-960E6E7A1F02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07CA-ACC8-4D00-B8C7-D897037032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5302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DBC01-A72E-44C6-8A36-960E6E7A1F02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1907CA-ACC8-4D00-B8C7-D897037032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29752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/>
          <p:cNvGrpSpPr/>
          <p:nvPr userDrawn="1"/>
        </p:nvGrpSpPr>
        <p:grpSpPr>
          <a:xfrm>
            <a:off x="1" y="0"/>
            <a:ext cx="9180512" cy="6858000"/>
            <a:chOff x="0" y="0"/>
            <a:chExt cx="9180512" cy="6858000"/>
          </a:xfrm>
        </p:grpSpPr>
        <p:pic>
          <p:nvPicPr>
            <p:cNvPr id="3" name="Picture 2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80512" cy="6858000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 userDrawn="1"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942" t="9670" r="43486" b="18482"/>
            <a:stretch/>
          </p:blipFill>
          <p:spPr>
            <a:xfrm>
              <a:off x="769697" y="981511"/>
              <a:ext cx="2938207" cy="2732017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006B3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  <p:pic>
          <p:nvPicPr>
            <p:cNvPr id="5" name="Picture 4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7984" y="2276873"/>
              <a:ext cx="4104456" cy="1872208"/>
            </a:xfrm>
            <a:prstGeom prst="round2DiagRect">
              <a:avLst>
                <a:gd name="adj1" fmla="val 16667"/>
                <a:gd name="adj2" fmla="val 0"/>
              </a:avLst>
            </a:prstGeom>
            <a:ln w="88900" cap="sq">
              <a:solidFill>
                <a:srgbClr val="006B3F"/>
              </a:solidFill>
              <a:miter lim="800000"/>
            </a:ln>
            <a:effectLst>
              <a:outerShdw blurRad="254000" algn="tl" rotWithShape="0">
                <a:srgbClr val="000000">
                  <a:alpha val="43000"/>
                </a:srgbClr>
              </a:outerShdw>
            </a:effectLst>
          </p:spPr>
        </p:pic>
      </p:grpSp>
      <p:sp>
        <p:nvSpPr>
          <p:cNvPr id="3075" name="Rectangle 3"/>
          <p:cNvSpPr>
            <a:spLocks noGrp="1" noChangeArrowheads="1"/>
          </p:cNvSpPr>
          <p:nvPr>
            <p:ph type="subTitle" idx="1" hasCustomPrompt="1"/>
          </p:nvPr>
        </p:nvSpPr>
        <p:spPr>
          <a:xfrm>
            <a:off x="4427985" y="4267200"/>
            <a:ext cx="4030215" cy="1371600"/>
          </a:xfrm>
        </p:spPr>
        <p:txBody>
          <a:bodyPr/>
          <a:lstStyle>
            <a:lvl1pPr marL="0" indent="0">
              <a:buFontTx/>
              <a:buNone/>
              <a:defRPr sz="1600" b="1">
                <a:solidFill>
                  <a:schemeClr val="bg1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Presenter Name</a:t>
            </a:r>
          </a:p>
          <a:p>
            <a:r>
              <a:rPr lang="en-US" dirty="0"/>
              <a:t>Title</a:t>
            </a:r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 hasCustomPrompt="1"/>
          </p:nvPr>
        </p:nvSpPr>
        <p:spPr>
          <a:xfrm>
            <a:off x="4572000" y="2347519"/>
            <a:ext cx="3886200" cy="1691081"/>
          </a:xfrm>
          <a:solidFill>
            <a:schemeClr val="bg1"/>
          </a:solidFill>
        </p:spPr>
        <p:txBody>
          <a:bodyPr/>
          <a:lstStyle>
            <a:lvl1pPr>
              <a:defRPr sz="2400" baseline="0">
                <a:solidFill>
                  <a:srgbClr val="21578A"/>
                </a:solidFill>
                <a:latin typeface="Calibri" panose="020F050202020403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</p:spTree>
    <p:extLst>
      <p:ext uri="{BB962C8B-B14F-4D97-AF65-F5344CB8AC3E}">
        <p14:creationId xmlns:p14="http://schemas.microsoft.com/office/powerpoint/2010/main" val="34049599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94C513-3B20-4602-AD4C-53D7CC754A39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42C542-4C81-4A8A-BCF6-EACAC1A1982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53361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94C513-3B20-4602-AD4C-53D7CC754A39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42C542-4C81-4A8A-BCF6-EACAC1A1982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7235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94C513-3B20-4602-AD4C-53D7CC754A39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42C542-4C81-4A8A-BCF6-EACAC1A1982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81272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94C513-3B20-4602-AD4C-53D7CC754A39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42C542-4C81-4A8A-BCF6-EACAC1A1982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6211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94C513-3B20-4602-AD4C-53D7CC754A39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42C542-4C81-4A8A-BCF6-EACAC1A1982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209353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94C513-3B20-4602-AD4C-53D7CC754A39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42C542-4C81-4A8A-BCF6-EACAC1A1982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20806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94C513-3B20-4602-AD4C-53D7CC754A39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42C542-4C81-4A8A-BCF6-EACAC1A1982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359291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94C513-3B20-4602-AD4C-53D7CC754A39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42C542-4C81-4A8A-BCF6-EACAC1A1982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415742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94C513-3B20-4602-AD4C-53D7CC754A39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42C542-4C81-4A8A-BCF6-EACAC1A1982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1384253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94C513-3B20-4602-AD4C-53D7CC754A39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42C542-4C81-4A8A-BCF6-EACAC1A1982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62247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AC94C513-3B20-4602-AD4C-53D7CC754A39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142C542-4C81-4A8A-BCF6-EACAC1A1982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313087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9DBC01-A72E-44C6-8A36-960E6E7A1F02}" type="datetimeFigureOut">
              <a:rPr lang="en-GB" smtClean="0"/>
              <a:pPr/>
              <a:t>28/06/2023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1907CA-ACC8-4D00-B8C7-D897037032BD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74996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itle 1"/>
          <p:cNvSpPr txBox="1">
            <a:spLocks/>
          </p:cNvSpPr>
          <p:nvPr userDrawn="1"/>
        </p:nvSpPr>
        <p:spPr>
          <a:xfrm>
            <a:off x="457200" y="274638"/>
            <a:ext cx="8229600" cy="778098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pPr marL="0" indent="0"/>
            <a:r>
              <a:rPr lang="en-US" dirty="0"/>
              <a:t>Title</a:t>
            </a:r>
            <a:endParaRPr lang="en-GB" dirty="0"/>
          </a:p>
        </p:txBody>
      </p:sp>
      <p:cxnSp>
        <p:nvCxnSpPr>
          <p:cNvPr id="9" name="Straight Connector 8"/>
          <p:cNvCxnSpPr/>
          <p:nvPr userDrawn="1"/>
        </p:nvCxnSpPr>
        <p:spPr>
          <a:xfrm>
            <a:off x="539552" y="1052736"/>
            <a:ext cx="8208912" cy="0"/>
          </a:xfrm>
          <a:prstGeom prst="line">
            <a:avLst/>
          </a:prstGeom>
          <a:ln w="12700">
            <a:solidFill>
              <a:srgbClr val="006B3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solidFill>
                  <a:srgbClr val="006B3F"/>
                </a:solidFill>
              </a:defRPr>
            </a:lvl1pPr>
          </a:lstStyle>
          <a:p>
            <a:r>
              <a:rPr lang="en-GB" dirty="0"/>
              <a:t>www.nile-elt.com</a:t>
            </a:r>
          </a:p>
        </p:txBody>
      </p:sp>
    </p:spTree>
    <p:extLst>
      <p:ext uri="{BB962C8B-B14F-4D97-AF65-F5344CB8AC3E}">
        <p14:creationId xmlns:p14="http://schemas.microsoft.com/office/powerpoint/2010/main" val="17087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blobtree.com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2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13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6" Type="http://schemas.openxmlformats.org/officeDocument/2006/relationships/image" Target="../media/image14.png"/><Relationship Id="rId5" Type="http://schemas.openxmlformats.org/officeDocument/2006/relationships/image" Target="../media/image5.jpeg"/><Relationship Id="rId4" Type="http://schemas.openxmlformats.org/officeDocument/2006/relationships/notesSlide" Target="../notesSlides/notes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1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2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5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8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9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1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blobtree.com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lobtree.com/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mailto:thom@nile-elt.com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Effective classroom-based assessment and feedback</a:t>
            </a:r>
            <a:endParaRPr lang="en-GB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/>
              <a:t>Oxford International University Partnerships</a:t>
            </a:r>
          </a:p>
          <a:p>
            <a:r>
              <a:rPr lang="en-GB" dirty="0"/>
              <a:t>Learning, Teaching and Student Experience conference 2023</a:t>
            </a:r>
          </a:p>
          <a:p>
            <a:r>
              <a:rPr lang="en-GB" dirty="0"/>
              <a:t>Thom Kiddle</a:t>
            </a:r>
          </a:p>
          <a:p>
            <a:r>
              <a:rPr lang="en-GB" dirty="0"/>
              <a:t>Director, NILE</a:t>
            </a:r>
          </a:p>
        </p:txBody>
      </p:sp>
    </p:spTree>
    <p:extLst>
      <p:ext uri="{BB962C8B-B14F-4D97-AF65-F5344CB8AC3E}">
        <p14:creationId xmlns:p14="http://schemas.microsoft.com/office/powerpoint/2010/main" val="26527126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How do you feel about your assessment practices?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5F585C-9250-5332-AE01-3D78A6936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340768"/>
            <a:ext cx="6686550" cy="5232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08108E-E9AC-BFDD-84CD-0BB8B37F9E59}"/>
              </a:ext>
            </a:extLst>
          </p:cNvPr>
          <p:cNvSpPr txBox="1"/>
          <p:nvPr/>
        </p:nvSpPr>
        <p:spPr>
          <a:xfrm>
            <a:off x="539552" y="6525344"/>
            <a:ext cx="8136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Licensed for educational use from </a:t>
            </a:r>
            <a:r>
              <a:rPr lang="en-GB" sz="1200" dirty="0">
                <a:hlinkClick r:id="rId4"/>
              </a:rPr>
              <a:t>www.blobtree.com</a:t>
            </a:r>
            <a:r>
              <a:rPr lang="en-GB" sz="12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4147497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Assessment planning analogies…</a:t>
            </a:r>
          </a:p>
        </p:txBody>
      </p:sp>
      <p:pic>
        <p:nvPicPr>
          <p:cNvPr id="2" name="Picture 3">
            <a:extLst>
              <a:ext uri="{FF2B5EF4-FFF2-40B4-BE49-F238E27FC236}">
                <a16:creationId xmlns:a16="http://schemas.microsoft.com/office/drawing/2014/main" id="{B35A613C-7173-315D-7B5F-4BA7C9107A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0375" y="2060848"/>
            <a:ext cx="3700716" cy="21724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41D0A7C-9C80-0F40-0496-5FC0E80EE784}"/>
              </a:ext>
            </a:extLst>
          </p:cNvPr>
          <p:cNvSpPr txBox="1"/>
          <p:nvPr/>
        </p:nvSpPr>
        <p:spPr>
          <a:xfrm>
            <a:off x="704528" y="1124744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Planning an assessment activity is like…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961B3E-AE64-DF9E-FAEA-F87A491E69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4647" y="3861048"/>
            <a:ext cx="3246263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12">
            <a:extLst>
              <a:ext uri="{FF2B5EF4-FFF2-40B4-BE49-F238E27FC236}">
                <a16:creationId xmlns:a16="http://schemas.microsoft.com/office/drawing/2014/main" id="{E435AFFF-99DE-D83B-5CE7-EA3FE6BD7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9977" y="3839094"/>
            <a:ext cx="2466975" cy="184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Free Images : camera, pattern, finger, lens, color, roadtrip, blue, trip,  route, map, circle, streets, art, design, poland, overview, plan, planning,  organ, roads, shape, destination, routing 3946x2631 - - 946425 - Free stock  photos - PxHere">
            <a:extLst>
              <a:ext uri="{FF2B5EF4-FFF2-40B4-BE49-F238E27FC236}">
                <a16:creationId xmlns:a16="http://schemas.microsoft.com/office/drawing/2014/main" id="{21018DA7-8F87-5F26-FB3D-A63FAEBE53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0634" y="1821437"/>
            <a:ext cx="3159718" cy="21026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9868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Analogy suggested by Prof. Lynda Taylor</a:t>
            </a:r>
          </a:p>
        </p:txBody>
      </p:sp>
      <p:pic>
        <p:nvPicPr>
          <p:cNvPr id="3" name="Picture 2" descr="Tips for perfect portrait photography on your travels: tell a story, use  the right lens, and talk to the person you're shooting | South China  Morning Post">
            <a:extLst>
              <a:ext uri="{FF2B5EF4-FFF2-40B4-BE49-F238E27FC236}">
                <a16:creationId xmlns:a16="http://schemas.microsoft.com/office/drawing/2014/main" id="{C49171D1-37D5-7C76-972D-7D7DD83EF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492896"/>
            <a:ext cx="4392488" cy="2923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5434E00-02E0-D3FE-1196-AF5AD8F23CD0}"/>
              </a:ext>
            </a:extLst>
          </p:cNvPr>
          <p:cNvSpPr txBox="1"/>
          <p:nvPr/>
        </p:nvSpPr>
        <p:spPr>
          <a:xfrm>
            <a:off x="612775" y="1628800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Planning an assessment activity is like…</a:t>
            </a:r>
          </a:p>
        </p:txBody>
      </p:sp>
    </p:spTree>
    <p:extLst>
      <p:ext uri="{BB962C8B-B14F-4D97-AF65-F5344CB8AC3E}">
        <p14:creationId xmlns:p14="http://schemas.microsoft.com/office/powerpoint/2010/main" val="9225791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Teaching, Learning and Assessment – the task</a:t>
            </a:r>
          </a:p>
        </p:txBody>
      </p:sp>
      <p:pic>
        <p:nvPicPr>
          <p:cNvPr id="2" name="luke1.mp4">
            <a:hlinkClick r:id="" action="ppaction://media"/>
            <a:extLst>
              <a:ext uri="{FF2B5EF4-FFF2-40B4-BE49-F238E27FC236}">
                <a16:creationId xmlns:a16="http://schemas.microsoft.com/office/drawing/2014/main" id="{DE73F399-6DCB-B852-6D0A-962A5FB4508E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539552" y="1628800"/>
            <a:ext cx="8174386" cy="4598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268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Teaching, Learning and Assessment – the results!</a:t>
            </a:r>
          </a:p>
        </p:txBody>
      </p:sp>
      <p:pic>
        <p:nvPicPr>
          <p:cNvPr id="2" name="Luke2.mp4">
            <a:hlinkClick r:id="" action="ppaction://media"/>
            <a:extLst>
              <a:ext uri="{FF2B5EF4-FFF2-40B4-BE49-F238E27FC236}">
                <a16:creationId xmlns:a16="http://schemas.microsoft.com/office/drawing/2014/main" id="{863DCA1B-4532-548E-5FEA-7A7266E451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430041" y="1714500"/>
            <a:ext cx="8110400" cy="4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5273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Pace of progress</a:t>
            </a:r>
          </a:p>
        </p:txBody>
      </p:sp>
      <p:pic>
        <p:nvPicPr>
          <p:cNvPr id="2" name="Luke colours revisited.mp4">
            <a:hlinkClick r:id="" action="ppaction://media"/>
            <a:extLst>
              <a:ext uri="{FF2B5EF4-FFF2-40B4-BE49-F238E27FC236}">
                <a16:creationId xmlns:a16="http://schemas.microsoft.com/office/drawing/2014/main" id="{0840E85B-85B6-2636-ADFE-90AF712C576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804990" y="1806249"/>
            <a:ext cx="7655442" cy="42870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301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Measuring performance and knowledge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E3F78D-0226-DF1C-1BB2-2121E76DC49F}"/>
              </a:ext>
            </a:extLst>
          </p:cNvPr>
          <p:cNvSpPr txBox="1"/>
          <p:nvPr/>
        </p:nvSpPr>
        <p:spPr>
          <a:xfrm>
            <a:off x="540159" y="1196752"/>
            <a:ext cx="80636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How do we, and our students, know </a:t>
            </a:r>
            <a:r>
              <a:rPr lang="en-GB" sz="2800" i="1" dirty="0"/>
              <a:t>how good </a:t>
            </a:r>
            <a:r>
              <a:rPr lang="en-GB" sz="2800" dirty="0"/>
              <a:t>their performance or knowledge is?</a:t>
            </a:r>
          </a:p>
        </p:txBody>
      </p:sp>
      <p:pic>
        <p:nvPicPr>
          <p:cNvPr id="3" name="Picture 2" descr="Introducing America's Yearbook: The Hair, The Styles, The Smiles">
            <a:extLst>
              <a:ext uri="{FF2B5EF4-FFF2-40B4-BE49-F238E27FC236}">
                <a16:creationId xmlns:a16="http://schemas.microsoft.com/office/drawing/2014/main" id="{D2770C10-BB25-BAAE-5BDD-CB66A8B1D3D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4036" y="3315063"/>
            <a:ext cx="2876436" cy="1914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C57A4F7-5D14-F992-FE97-4F8A84DDF7F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4635133"/>
            <a:ext cx="2793725" cy="212494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83BCF57-D511-FD9F-14D8-02D5C5855816}"/>
              </a:ext>
            </a:extLst>
          </p:cNvPr>
          <p:cNvSpPr txBox="1"/>
          <p:nvPr/>
        </p:nvSpPr>
        <p:spPr>
          <a:xfrm>
            <a:off x="3658036" y="2309528"/>
            <a:ext cx="53784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Comparison with own previous performance / knowledge</a:t>
            </a:r>
            <a:endParaRPr lang="en-GB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F6D4AA-D892-9214-816B-C26BE7489707}"/>
              </a:ext>
            </a:extLst>
          </p:cNvPr>
          <p:cNvSpPr txBox="1"/>
          <p:nvPr/>
        </p:nvSpPr>
        <p:spPr>
          <a:xfrm>
            <a:off x="683568" y="3572574"/>
            <a:ext cx="53784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Comparison with others in same class / level 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D93D834-D14A-9B4D-213F-D8FF535ADF48}"/>
              </a:ext>
            </a:extLst>
          </p:cNvPr>
          <p:cNvSpPr txBox="1"/>
          <p:nvPr/>
        </p:nvSpPr>
        <p:spPr>
          <a:xfrm>
            <a:off x="3223853" y="5445224"/>
            <a:ext cx="53784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kumimoji="0" lang="en-GB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Comparison against external criteria</a:t>
            </a:r>
            <a:endParaRPr lang="en-GB" dirty="0"/>
          </a:p>
        </p:txBody>
      </p:sp>
      <p:pic>
        <p:nvPicPr>
          <p:cNvPr id="10" name="Picture 6" descr="193 Man Aging Sequence Stock Photos, Pictures &amp; Royalty-Free Images -  iStock | Aging process man, Man aging over time, Age progression">
            <a:extLst>
              <a:ext uri="{FF2B5EF4-FFF2-40B4-BE49-F238E27FC236}">
                <a16:creationId xmlns:a16="http://schemas.microsoft.com/office/drawing/2014/main" id="{6FB970B2-65FE-4661-9A4B-7F54DB7798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285858"/>
            <a:ext cx="3482440" cy="7771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66328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What to measure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B915D64-5272-A319-D0D5-0D4DE7BEFBF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20301" y="2766780"/>
            <a:ext cx="4503397" cy="286871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28BECE2-C543-6A5E-843E-B44087569689}"/>
              </a:ext>
            </a:extLst>
          </p:cNvPr>
          <p:cNvSpPr txBox="1"/>
          <p:nvPr/>
        </p:nvSpPr>
        <p:spPr>
          <a:xfrm>
            <a:off x="540159" y="1196752"/>
            <a:ext cx="80636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How can we elicit a representative and meaningful sample of our learners’ performance or knowledge?</a:t>
            </a:r>
          </a:p>
        </p:txBody>
      </p:sp>
      <p:pic>
        <p:nvPicPr>
          <p:cNvPr id="4" name="Picture 8" descr="Drawing Poses by Cheishiru - Make better art | CLIP STUDIO TIPS">
            <a:extLst>
              <a:ext uri="{FF2B5EF4-FFF2-40B4-BE49-F238E27FC236}">
                <a16:creationId xmlns:a16="http://schemas.microsoft.com/office/drawing/2014/main" id="{10E4FD76-AFF3-8BEC-BA2F-F5AD0425DE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0461" y="3774892"/>
            <a:ext cx="1217631" cy="937006"/>
          </a:xfrm>
          <a:prstGeom prst="rect">
            <a:avLst/>
          </a:prstGeom>
          <a:noFill/>
          <a:effectLst>
            <a:softEdge rad="25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531611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A representative sample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60E6E78-A978-4976-D55C-91AD04921A9C}"/>
              </a:ext>
            </a:extLst>
          </p:cNvPr>
          <p:cNvSpPr txBox="1"/>
          <p:nvPr/>
        </p:nvSpPr>
        <p:spPr>
          <a:xfrm>
            <a:off x="540159" y="1196752"/>
            <a:ext cx="80636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/>
              <a:t>What are the features of a representative and assessable sample of learners’ performance or knowledge?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77429B-8379-3640-1559-EB81C9F877D2}"/>
              </a:ext>
            </a:extLst>
          </p:cNvPr>
          <p:cNvSpPr txBox="1"/>
          <p:nvPr/>
        </p:nvSpPr>
        <p:spPr>
          <a:xfrm>
            <a:off x="251520" y="2912745"/>
            <a:ext cx="8712968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dirty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e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nough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evidence of all the aspects we need to judge, and probably more than one instance of each;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dirty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focused and restricted enough to allow comparison (with own previous performance, or others, or criteria);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dirty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d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irectly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and transparently related to real-world use of the knowledge or skill (NB. Academic world is still ‘real-world!)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a familiar enough question or task type not to </a:t>
            </a:r>
            <a:r>
              <a:rPr kumimoji="0" lang="en-GB" sz="2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throw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learners 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dirty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q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uestions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 or tasks whose answers depend on the skills / knowledge we want to assess, not other skills / knowledge</a:t>
            </a:r>
          </a:p>
        </p:txBody>
      </p:sp>
    </p:spTree>
    <p:extLst>
      <p:ext uri="{BB962C8B-B14F-4D97-AF65-F5344CB8AC3E}">
        <p14:creationId xmlns:p14="http://schemas.microsoft.com/office/powerpoint/2010/main" val="3646667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The options on offer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7BF3BE3-E929-7271-0650-494DD5E36849}"/>
              </a:ext>
            </a:extLst>
          </p:cNvPr>
          <p:cNvSpPr txBox="1"/>
          <p:nvPr/>
        </p:nvSpPr>
        <p:spPr>
          <a:xfrm>
            <a:off x="540159" y="1196752"/>
            <a:ext cx="80636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task types or digital tools might help elicit samples of ability / knowledge in a particular classroom assessment context? </a:t>
            </a:r>
            <a:endParaRPr lang="en-GB" sz="2800" dirty="0"/>
          </a:p>
        </p:txBody>
      </p:sp>
      <p:pic>
        <p:nvPicPr>
          <p:cNvPr id="3" name="Picture 2" descr="Different Types of Film Cameras You Should Know | PetaPixel">
            <a:extLst>
              <a:ext uri="{FF2B5EF4-FFF2-40B4-BE49-F238E27FC236}">
                <a16:creationId xmlns:a16="http://schemas.microsoft.com/office/drawing/2014/main" id="{1A1DDC58-49CA-0A3A-9D32-0BEB651BF8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1965" y="3084761"/>
            <a:ext cx="4900067" cy="2576487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484727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Unpicking the options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AAF2A45-16CF-8A27-721D-7D5A99B1187F}"/>
              </a:ext>
            </a:extLst>
          </p:cNvPr>
          <p:cNvSpPr txBox="1"/>
          <p:nvPr/>
        </p:nvSpPr>
        <p:spPr>
          <a:xfrm>
            <a:off x="540159" y="1196752"/>
            <a:ext cx="806368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 want to assess our learners’ ability to give a short oral presentation on a topic of contemporary relevance in their field.</a:t>
            </a:r>
            <a:endParaRPr lang="en-GB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3554D83-707A-8B54-1885-C97B4B509B55}"/>
              </a:ext>
            </a:extLst>
          </p:cNvPr>
          <p:cNvSpPr txBox="1"/>
          <p:nvPr/>
        </p:nvSpPr>
        <p:spPr>
          <a:xfrm>
            <a:off x="251520" y="2912745"/>
            <a:ext cx="8712968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dirty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Oral presentation with accompanying visuals at front of class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dirty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Poster presentations with several learners presenting to small audiences in different spaces / parts of classroom;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Screencast (e.g. with Screencast-o-</a:t>
            </a:r>
            <a:r>
              <a:rPr kumimoji="0" lang="en-GB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matic</a:t>
            </a: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) recorded and submitted to teacher;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dirty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“Padlet” activity where learners respond using webcam / mobiles to teacher’s prompt;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entury Gothic" panose="020B0502020202020204" pitchFamily="34" charset="0"/>
                <a:ea typeface="+mn-ea"/>
                <a:cs typeface="+mn-cs"/>
              </a:rPr>
              <a:t>Self-recorded video using webcam / mobile phone submitted to teacher;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dirty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Group task where 3 students each present a different part of the same topic and coordinate the presentation together.</a:t>
            </a: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87830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Feeding back and feeding forward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9DC94CB-2277-C5B9-13F8-4158E8221B3A}"/>
              </a:ext>
            </a:extLst>
          </p:cNvPr>
          <p:cNvSpPr txBox="1"/>
          <p:nvPr/>
        </p:nvSpPr>
        <p:spPr>
          <a:xfrm>
            <a:off x="540159" y="1196752"/>
            <a:ext cx="80636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options do we have for giving formative feedback on our classroom assessments? </a:t>
            </a:r>
            <a:endParaRPr lang="en-GB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707AA1B-1F98-ADFD-1CFE-C39F1456B7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2512" y="2996952"/>
            <a:ext cx="3998976" cy="1993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575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Exploring feedback options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060AA0-77F1-3230-765E-8E256F56EAA1}"/>
              </a:ext>
            </a:extLst>
          </p:cNvPr>
          <p:cNvSpPr txBox="1"/>
          <p:nvPr/>
        </p:nvSpPr>
        <p:spPr>
          <a:xfrm>
            <a:off x="540159" y="1196752"/>
            <a:ext cx="80636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What options do we have for giving formative feedback on our classroom assessments? </a:t>
            </a:r>
            <a:endParaRPr lang="en-GB" sz="28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5C9E058-5F70-3CC9-8CEF-B3C7D201057F}"/>
              </a:ext>
            </a:extLst>
          </p:cNvPr>
          <p:cNvSpPr txBox="1"/>
          <p:nvPr/>
        </p:nvSpPr>
        <p:spPr>
          <a:xfrm>
            <a:off x="215515" y="2303341"/>
            <a:ext cx="8712968" cy="42165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dirty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Sentence auctions: a mix of good and poor language / content from whole class’s assessments – learners have to discuss and bid for the ones they think are good;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dirty="0" err="1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Screencasting</a:t>
            </a:r>
            <a:r>
              <a:rPr lang="en-GB" sz="2000" dirty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 individual commentaries on learners’ work and sending video files;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dirty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Class-designed checklists for self- or peer-assessment of tasks;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dirty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Gallery walk with examples of best practice from assessments;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dirty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Comparison with ‘model answers’ for self-assessment or teacher-led discussion;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dirty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Correction codes discussed, practiced and agreed with class;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dirty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WWW and EBI (What Went Well and Even Better If…) feedback;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93135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Embracing the Dark Side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3C5FBDE-2F0D-9ABD-7B6D-3901B41B60E2}"/>
              </a:ext>
            </a:extLst>
          </p:cNvPr>
          <p:cNvSpPr txBox="1"/>
          <p:nvPr/>
        </p:nvSpPr>
        <p:spPr>
          <a:xfrm>
            <a:off x="540159" y="1196752"/>
            <a:ext cx="80636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 we use external or institutional tests and exams as part of classroom learning?</a:t>
            </a:r>
            <a:endParaRPr lang="en-GB" sz="2800" dirty="0"/>
          </a:p>
        </p:txBody>
      </p:sp>
      <p:pic>
        <p:nvPicPr>
          <p:cNvPr id="3" name="Picture 2" descr="CD75 | Sure24 Outdoor Dummy CCTV Camera | RS">
            <a:extLst>
              <a:ext uri="{FF2B5EF4-FFF2-40B4-BE49-F238E27FC236}">
                <a16:creationId xmlns:a16="http://schemas.microsoft.com/office/drawing/2014/main" id="{D2806F52-940E-BCD1-46D8-F276E27D41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6009" y="2708920"/>
            <a:ext cx="4771979" cy="26723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03404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Learning-oriented assessment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70E3385-CB0B-1893-A16A-B79795208A3A}"/>
              </a:ext>
            </a:extLst>
          </p:cNvPr>
          <p:cNvSpPr txBox="1"/>
          <p:nvPr/>
        </p:nvSpPr>
        <p:spPr>
          <a:xfrm>
            <a:off x="540159" y="1196752"/>
            <a:ext cx="806368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How do we use external or institutional tests and exams as part of classroom learning?</a:t>
            </a:r>
            <a:endParaRPr lang="en-GB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7F803B-21E2-1A7F-4A2A-2934E1DDF9D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879" y="2581300"/>
            <a:ext cx="6732240" cy="3971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44951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Critically evaluating assessment tasks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E7FC7DE-36F0-2E34-0FC9-72D2008DF3DD}"/>
              </a:ext>
            </a:extLst>
          </p:cNvPr>
          <p:cNvSpPr txBox="1"/>
          <p:nvPr/>
        </p:nvSpPr>
        <p:spPr>
          <a:xfrm>
            <a:off x="215515" y="2303341"/>
            <a:ext cx="8712968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dirty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Assessment buddies for peer review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dirty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Take tests without answer key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Ø"/>
              <a:tabLst/>
              <a:defRPr/>
            </a:pPr>
            <a:r>
              <a:rPr lang="en-GB" sz="2000" dirty="0">
                <a:solidFill>
                  <a:prstClr val="black">
                    <a:tint val="75000"/>
                  </a:prstClr>
                </a:solidFill>
                <a:latin typeface="Century Gothic" panose="020B0502020202020204" pitchFamily="34" charset="0"/>
              </a:rPr>
              <a:t>Trial with students – they’ll always surprise you!</a:t>
            </a:r>
          </a:p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en-GB" sz="20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entury Gothic" panose="020B0502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684972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Critically evaluating assessment tasks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85C446-0A05-7B83-6601-CFA6054CBF0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0771" y="-630075"/>
            <a:ext cx="11438627" cy="8578971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5008E097-AAAA-DBBC-9592-91476B5EDBFD}"/>
              </a:ext>
            </a:extLst>
          </p:cNvPr>
          <p:cNvSpPr/>
          <p:nvPr/>
        </p:nvSpPr>
        <p:spPr>
          <a:xfrm>
            <a:off x="1242204" y="1811547"/>
            <a:ext cx="3398807" cy="89714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880513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pic>
        <p:nvPicPr>
          <p:cNvPr id="2" name="Picture 2">
            <a:extLst>
              <a:ext uri="{FF2B5EF4-FFF2-40B4-BE49-F238E27FC236}">
                <a16:creationId xmlns:a16="http://schemas.microsoft.com/office/drawing/2014/main" id="{8F260754-8099-E5D5-3CD9-DD9EFC9CE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596" y="154553"/>
            <a:ext cx="8862808" cy="607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87098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41F870AF-80A0-FA09-ABB7-4C7F7956D74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14" y="-448574"/>
            <a:ext cx="10190672" cy="764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244251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23245A2-1F28-74A0-B420-B0C09529AF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0111" y="-487392"/>
            <a:ext cx="10288437" cy="7716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974451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3506A02-50C1-2608-696A-63884B64F2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700808"/>
            <a:ext cx="7393701" cy="3986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477004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8968A4-1558-2B99-402E-D70705FF100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37205"/>
            <a:ext cx="7599596" cy="6820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97633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C3242A2-FB33-9D6C-C15C-3D837D21BC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664" y="2348880"/>
            <a:ext cx="6014342" cy="1033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765435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9DC1F0D-B8DB-8EE5-C001-35FEAED7AB3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5120" y="2348880"/>
            <a:ext cx="6133759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0343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BB059A8-BE51-8ED3-BAFB-E4B298D047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2060848"/>
            <a:ext cx="4392488" cy="29230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itle 4">
            <a:extLst>
              <a:ext uri="{FF2B5EF4-FFF2-40B4-BE49-F238E27FC236}">
                <a16:creationId xmlns:a16="http://schemas.microsoft.com/office/drawing/2014/main" id="{1BB95207-3021-1388-D0C0-49E3CDFEEB06}"/>
              </a:ext>
            </a:extLst>
          </p:cNvPr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Your role as photographer</a:t>
            </a:r>
          </a:p>
        </p:txBody>
      </p:sp>
    </p:spTree>
    <p:extLst>
      <p:ext uri="{BB962C8B-B14F-4D97-AF65-F5344CB8AC3E}">
        <p14:creationId xmlns:p14="http://schemas.microsoft.com/office/powerpoint/2010/main" val="30114078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Heading in the right direction?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5F585C-9250-5332-AE01-3D78A6936B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1340768"/>
            <a:ext cx="6686550" cy="5232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D08108E-E9AC-BFDD-84CD-0BB8B37F9E59}"/>
              </a:ext>
            </a:extLst>
          </p:cNvPr>
          <p:cNvSpPr txBox="1"/>
          <p:nvPr/>
        </p:nvSpPr>
        <p:spPr>
          <a:xfrm>
            <a:off x="539552" y="6525344"/>
            <a:ext cx="8136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Licensed for educational use from </a:t>
            </a:r>
            <a:r>
              <a:rPr lang="en-GB" sz="1200" dirty="0">
                <a:hlinkClick r:id="rId4"/>
              </a:rPr>
              <a:t>www.blobtree.com</a:t>
            </a:r>
            <a:r>
              <a:rPr lang="en-GB" sz="12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325720530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Heading in the right direction?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08108E-E9AC-BFDD-84CD-0BB8B37F9E59}"/>
              </a:ext>
            </a:extLst>
          </p:cNvPr>
          <p:cNvSpPr txBox="1"/>
          <p:nvPr/>
        </p:nvSpPr>
        <p:spPr>
          <a:xfrm>
            <a:off x="539552" y="6525344"/>
            <a:ext cx="8136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Licensed for educational use from </a:t>
            </a:r>
            <a:r>
              <a:rPr lang="en-GB" sz="1200" dirty="0">
                <a:hlinkClick r:id="rId3"/>
              </a:rPr>
              <a:t>www.blobtree.com</a:t>
            </a:r>
            <a:r>
              <a:rPr lang="en-GB" sz="1200" dirty="0"/>
              <a:t>  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32FA584-2878-47DE-A8ED-D64A679892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926722"/>
            <a:ext cx="7560840" cy="5670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904820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72400" y="176000"/>
            <a:ext cx="798750" cy="618387"/>
          </a:xfrm>
          <a:prstGeom prst="rect">
            <a:avLst/>
          </a:prstGeom>
        </p:spPr>
      </p:pic>
      <p:sp>
        <p:nvSpPr>
          <p:cNvPr id="6" name="Title 4"/>
          <p:cNvSpPr txBox="1">
            <a:spLocks/>
          </p:cNvSpPr>
          <p:nvPr/>
        </p:nvSpPr>
        <p:spPr>
          <a:xfrm>
            <a:off x="272480" y="404664"/>
            <a:ext cx="9505056" cy="370558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 algn="l" defTabSz="914400" rtl="0" eaLnBrk="1" latinLnBrk="0" hangingPunct="1">
              <a:spcBef>
                <a:spcPct val="0"/>
              </a:spcBef>
              <a:buNone/>
              <a:defRPr sz="4400" b="0" kern="1200">
                <a:solidFill>
                  <a:srgbClr val="006B3F"/>
                </a:solidFill>
                <a:latin typeface="+mj-lt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GB" sz="2800" dirty="0"/>
              <a:t>Heading in the right direction?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2327573-3DE0-1A80-F53B-2590B55C1776}"/>
              </a:ext>
            </a:extLst>
          </p:cNvPr>
          <p:cNvSpPr txBox="1"/>
          <p:nvPr/>
        </p:nvSpPr>
        <p:spPr>
          <a:xfrm>
            <a:off x="540159" y="2420888"/>
            <a:ext cx="80636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i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Thank you!</a:t>
            </a:r>
          </a:p>
          <a:p>
            <a:pPr algn="ctr"/>
            <a:endParaRPr lang="en-GB" sz="28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GB" sz="2800" i="1" dirty="0">
                <a:latin typeface="Calibri" panose="020F0502020204030204" pitchFamily="34" charset="0"/>
                <a:cs typeface="Times New Roman" panose="02020603050405020304" pitchFamily="18" charset="0"/>
                <a:hlinkClick r:id="rId3"/>
              </a:rPr>
              <a:t>thom@nile-elt.com</a:t>
            </a:r>
            <a:endParaRPr lang="en-GB" sz="2800" i="1" dirty="0"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ctr"/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7988562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2118</TotalTime>
  <Words>671</Words>
  <Application>Microsoft Office PowerPoint</Application>
  <PresentationFormat>On-screen Show (4:3)</PresentationFormat>
  <Paragraphs>90</Paragraphs>
  <Slides>29</Slides>
  <Notes>23</Notes>
  <HiddenSlides>0</HiddenSlides>
  <MMClips>3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29</vt:i4>
      </vt:variant>
    </vt:vector>
  </HeadingPairs>
  <TitlesOfParts>
    <vt:vector size="36" baseType="lpstr">
      <vt:lpstr>Arial</vt:lpstr>
      <vt:lpstr>Calibri</vt:lpstr>
      <vt:lpstr>Calibri (body)</vt:lpstr>
      <vt:lpstr>Century Gothic</vt:lpstr>
      <vt:lpstr>Wingdings</vt:lpstr>
      <vt:lpstr>Office Theme</vt:lpstr>
      <vt:lpstr>Custom Design</vt:lpstr>
      <vt:lpstr>Effective classroom-based assessment and feedback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Norwich Institute of Language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Hanna Furre</dc:creator>
  <cp:lastModifiedBy>Thom Kiddle</cp:lastModifiedBy>
  <cp:revision>174</cp:revision>
  <cp:lastPrinted>2020-09-18T14:47:38Z</cp:lastPrinted>
  <dcterms:created xsi:type="dcterms:W3CDTF">2016-10-06T11:12:48Z</dcterms:created>
  <dcterms:modified xsi:type="dcterms:W3CDTF">2023-06-28T08:24:45Z</dcterms:modified>
</cp:coreProperties>
</file>