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0" r:id="rId5"/>
    <p:sldId id="261" r:id="rId6"/>
    <p:sldId id="262" r:id="rId7"/>
    <p:sldId id="263" r:id="rId8"/>
    <p:sldId id="283" r:id="rId9"/>
    <p:sldId id="272" r:id="rId10"/>
    <p:sldId id="264" r:id="rId11"/>
    <p:sldId id="266" r:id="rId12"/>
    <p:sldId id="270" r:id="rId13"/>
    <p:sldId id="265" r:id="rId14"/>
    <p:sldId id="278" r:id="rId15"/>
    <p:sldId id="279" r:id="rId16"/>
    <p:sldId id="280" r:id="rId17"/>
    <p:sldId id="281" r:id="rId18"/>
    <p:sldId id="282" r:id="rId19"/>
    <p:sldId id="269" r:id="rId20"/>
    <p:sldId id="271" r:id="rId21"/>
    <p:sldId id="275" r:id="rId22"/>
    <p:sldId id="273" r:id="rId23"/>
    <p:sldId id="285" r:id="rId24"/>
    <p:sldId id="276" r:id="rId25"/>
    <p:sldId id="274" r:id="rId26"/>
    <p:sldId id="284" r:id="rId27"/>
    <p:sldId id="28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D8DD420-725E-92AB-F294-E07A0D36EB1D}" name="Peter Hughes" initials="PH" userId="S::ph134@dmu.ac.uk::2a226901-4a93-4cdd-a2f7-712d6b0115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863" autoAdjust="0"/>
  </p:normalViewPr>
  <p:slideViewPr>
    <p:cSldViewPr snapToGrid="0">
      <p:cViewPr varScale="1">
        <p:scale>
          <a:sx n="76" d="100"/>
          <a:sy n="76" d="100"/>
        </p:scale>
        <p:origin x="2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97627-36A0-216C-2801-11ED0426920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1B6D6AA-9CF6-DE35-DE85-772981D4D1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A9B652B-7BA5-4318-32A0-B238664A8B2C}"/>
              </a:ext>
            </a:extLst>
          </p:cNvPr>
          <p:cNvSpPr>
            <a:spLocks noGrp="1"/>
          </p:cNvSpPr>
          <p:nvPr>
            <p:ph type="dt" sz="half" idx="10"/>
          </p:nvPr>
        </p:nvSpPr>
        <p:spPr/>
        <p:txBody>
          <a:bodyPr/>
          <a:lstStyle/>
          <a:p>
            <a:fld id="{4F789184-163E-A446-B1F7-6CAEB0FE13A2}" type="datetimeFigureOut">
              <a:rPr lang="en-US" smtClean="0"/>
              <a:t>6/28/2023</a:t>
            </a:fld>
            <a:endParaRPr lang="en-US"/>
          </a:p>
        </p:txBody>
      </p:sp>
      <p:sp>
        <p:nvSpPr>
          <p:cNvPr id="5" name="Footer Placeholder 4">
            <a:extLst>
              <a:ext uri="{FF2B5EF4-FFF2-40B4-BE49-F238E27FC236}">
                <a16:creationId xmlns:a16="http://schemas.microsoft.com/office/drawing/2014/main" id="{D6CC590B-4435-311B-8A90-DEAF052F63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81FDB7-B8CB-648A-EA6F-1AB28699DEAA}"/>
              </a:ext>
            </a:extLst>
          </p:cNvPr>
          <p:cNvSpPr>
            <a:spLocks noGrp="1"/>
          </p:cNvSpPr>
          <p:nvPr>
            <p:ph type="sldNum" sz="quarter" idx="12"/>
          </p:nvPr>
        </p:nvSpPr>
        <p:spPr/>
        <p:txBody>
          <a:bodyPr/>
          <a:lstStyle/>
          <a:p>
            <a:fld id="{AC2452BC-27F5-D649-9B3F-9D5C5EAD6169}" type="slidenum">
              <a:rPr lang="en-US" smtClean="0"/>
              <a:t>‹#›</a:t>
            </a:fld>
            <a:endParaRPr lang="en-US"/>
          </a:p>
        </p:txBody>
      </p:sp>
    </p:spTree>
    <p:extLst>
      <p:ext uri="{BB962C8B-B14F-4D97-AF65-F5344CB8AC3E}">
        <p14:creationId xmlns:p14="http://schemas.microsoft.com/office/powerpoint/2010/main" val="1164298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A87DE-5D13-012F-2CBB-0CF65763340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0CDAE53-8231-3B46-9468-481A0D71901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B90A90-28DF-3301-7170-C6CDDE5E3700}"/>
              </a:ext>
            </a:extLst>
          </p:cNvPr>
          <p:cNvSpPr>
            <a:spLocks noGrp="1"/>
          </p:cNvSpPr>
          <p:nvPr>
            <p:ph type="dt" sz="half" idx="10"/>
          </p:nvPr>
        </p:nvSpPr>
        <p:spPr/>
        <p:txBody>
          <a:bodyPr/>
          <a:lstStyle/>
          <a:p>
            <a:fld id="{4F789184-163E-A446-B1F7-6CAEB0FE13A2}" type="datetimeFigureOut">
              <a:rPr lang="en-US" smtClean="0"/>
              <a:t>6/28/2023</a:t>
            </a:fld>
            <a:endParaRPr lang="en-US"/>
          </a:p>
        </p:txBody>
      </p:sp>
      <p:sp>
        <p:nvSpPr>
          <p:cNvPr id="5" name="Footer Placeholder 4">
            <a:extLst>
              <a:ext uri="{FF2B5EF4-FFF2-40B4-BE49-F238E27FC236}">
                <a16:creationId xmlns:a16="http://schemas.microsoft.com/office/drawing/2014/main" id="{01710C76-3BD1-6826-A789-E48AFE1C13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E8576D-10D5-352A-0CC5-2DC40043F4D6}"/>
              </a:ext>
            </a:extLst>
          </p:cNvPr>
          <p:cNvSpPr>
            <a:spLocks noGrp="1"/>
          </p:cNvSpPr>
          <p:nvPr>
            <p:ph type="sldNum" sz="quarter" idx="12"/>
          </p:nvPr>
        </p:nvSpPr>
        <p:spPr/>
        <p:txBody>
          <a:bodyPr/>
          <a:lstStyle/>
          <a:p>
            <a:fld id="{AC2452BC-27F5-D649-9B3F-9D5C5EAD6169}" type="slidenum">
              <a:rPr lang="en-US" smtClean="0"/>
              <a:t>‹#›</a:t>
            </a:fld>
            <a:endParaRPr lang="en-US"/>
          </a:p>
        </p:txBody>
      </p:sp>
    </p:spTree>
    <p:extLst>
      <p:ext uri="{BB962C8B-B14F-4D97-AF65-F5344CB8AC3E}">
        <p14:creationId xmlns:p14="http://schemas.microsoft.com/office/powerpoint/2010/main" val="3557539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875B9-0290-2982-1193-7A471CB2355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F796259-E1BC-ED33-CA77-EFB1ABDB7E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7DF6F79-5E87-B4C5-B1EF-1608FF6F73B3}"/>
              </a:ext>
            </a:extLst>
          </p:cNvPr>
          <p:cNvSpPr>
            <a:spLocks noGrp="1"/>
          </p:cNvSpPr>
          <p:nvPr>
            <p:ph type="dt" sz="half" idx="10"/>
          </p:nvPr>
        </p:nvSpPr>
        <p:spPr/>
        <p:txBody>
          <a:bodyPr/>
          <a:lstStyle/>
          <a:p>
            <a:fld id="{4F789184-163E-A446-B1F7-6CAEB0FE13A2}" type="datetimeFigureOut">
              <a:rPr lang="en-US" smtClean="0"/>
              <a:t>6/28/2023</a:t>
            </a:fld>
            <a:endParaRPr lang="en-US"/>
          </a:p>
        </p:txBody>
      </p:sp>
      <p:sp>
        <p:nvSpPr>
          <p:cNvPr id="5" name="Footer Placeholder 4">
            <a:extLst>
              <a:ext uri="{FF2B5EF4-FFF2-40B4-BE49-F238E27FC236}">
                <a16:creationId xmlns:a16="http://schemas.microsoft.com/office/drawing/2014/main" id="{670D265A-2DEB-36DD-4AD8-1231172F5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E0091B-DBF3-DB15-1E95-F51793EED18F}"/>
              </a:ext>
            </a:extLst>
          </p:cNvPr>
          <p:cNvSpPr>
            <a:spLocks noGrp="1"/>
          </p:cNvSpPr>
          <p:nvPr>
            <p:ph type="sldNum" sz="quarter" idx="12"/>
          </p:nvPr>
        </p:nvSpPr>
        <p:spPr/>
        <p:txBody>
          <a:bodyPr/>
          <a:lstStyle/>
          <a:p>
            <a:fld id="{AC2452BC-27F5-D649-9B3F-9D5C5EAD6169}" type="slidenum">
              <a:rPr lang="en-US" smtClean="0"/>
              <a:t>‹#›</a:t>
            </a:fld>
            <a:endParaRPr lang="en-US"/>
          </a:p>
        </p:txBody>
      </p:sp>
    </p:spTree>
    <p:extLst>
      <p:ext uri="{BB962C8B-B14F-4D97-AF65-F5344CB8AC3E}">
        <p14:creationId xmlns:p14="http://schemas.microsoft.com/office/powerpoint/2010/main" val="3994633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DDB91-31AB-F709-56BF-DC43E61D66D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51BBE19-023F-FDFE-0679-2DFC4D115E2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52F154F-99A9-39EE-26F8-328423E66C0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AE8F802-416C-AB8A-0998-8D43F19D6A2C}"/>
              </a:ext>
            </a:extLst>
          </p:cNvPr>
          <p:cNvSpPr>
            <a:spLocks noGrp="1"/>
          </p:cNvSpPr>
          <p:nvPr>
            <p:ph type="dt" sz="half" idx="10"/>
          </p:nvPr>
        </p:nvSpPr>
        <p:spPr/>
        <p:txBody>
          <a:bodyPr/>
          <a:lstStyle/>
          <a:p>
            <a:fld id="{4F789184-163E-A446-B1F7-6CAEB0FE13A2}" type="datetimeFigureOut">
              <a:rPr lang="en-US" smtClean="0"/>
              <a:t>6/28/2023</a:t>
            </a:fld>
            <a:endParaRPr lang="en-US"/>
          </a:p>
        </p:txBody>
      </p:sp>
      <p:sp>
        <p:nvSpPr>
          <p:cNvPr id="6" name="Footer Placeholder 5">
            <a:extLst>
              <a:ext uri="{FF2B5EF4-FFF2-40B4-BE49-F238E27FC236}">
                <a16:creationId xmlns:a16="http://schemas.microsoft.com/office/drawing/2014/main" id="{0F6E41C7-5B7B-ABEB-2CC6-4F05A8DEA3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00E4E0-6D65-1CAB-FCCE-86E1289616EC}"/>
              </a:ext>
            </a:extLst>
          </p:cNvPr>
          <p:cNvSpPr>
            <a:spLocks noGrp="1"/>
          </p:cNvSpPr>
          <p:nvPr>
            <p:ph type="sldNum" sz="quarter" idx="12"/>
          </p:nvPr>
        </p:nvSpPr>
        <p:spPr/>
        <p:txBody>
          <a:bodyPr/>
          <a:lstStyle/>
          <a:p>
            <a:fld id="{AC2452BC-27F5-D649-9B3F-9D5C5EAD6169}" type="slidenum">
              <a:rPr lang="en-US" smtClean="0"/>
              <a:t>‹#›</a:t>
            </a:fld>
            <a:endParaRPr lang="en-US"/>
          </a:p>
        </p:txBody>
      </p:sp>
    </p:spTree>
    <p:extLst>
      <p:ext uri="{BB962C8B-B14F-4D97-AF65-F5344CB8AC3E}">
        <p14:creationId xmlns:p14="http://schemas.microsoft.com/office/powerpoint/2010/main" val="3653879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5C954-6E2D-941A-C341-48941FF77CD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525F905-CF43-587B-E791-A0FFE832F9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1355604-53DC-98E6-E442-FE62FEF270D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1A8E229-FE4A-C933-87D4-1CABC273C3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CCC18CB-97BD-1D2C-6B69-74520B65A7B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13FB709-36B5-C18D-C614-AD473A578238}"/>
              </a:ext>
            </a:extLst>
          </p:cNvPr>
          <p:cNvSpPr>
            <a:spLocks noGrp="1"/>
          </p:cNvSpPr>
          <p:nvPr>
            <p:ph type="dt" sz="half" idx="10"/>
          </p:nvPr>
        </p:nvSpPr>
        <p:spPr/>
        <p:txBody>
          <a:bodyPr/>
          <a:lstStyle/>
          <a:p>
            <a:fld id="{4F789184-163E-A446-B1F7-6CAEB0FE13A2}" type="datetimeFigureOut">
              <a:rPr lang="en-US" smtClean="0"/>
              <a:t>6/28/2023</a:t>
            </a:fld>
            <a:endParaRPr lang="en-US"/>
          </a:p>
        </p:txBody>
      </p:sp>
      <p:sp>
        <p:nvSpPr>
          <p:cNvPr id="8" name="Footer Placeholder 7">
            <a:extLst>
              <a:ext uri="{FF2B5EF4-FFF2-40B4-BE49-F238E27FC236}">
                <a16:creationId xmlns:a16="http://schemas.microsoft.com/office/drawing/2014/main" id="{13D4ECE1-EF5A-F8DD-4CD1-93E2FBC484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C6FB39-A8FB-22E3-E5D3-2ADDAE889B4F}"/>
              </a:ext>
            </a:extLst>
          </p:cNvPr>
          <p:cNvSpPr>
            <a:spLocks noGrp="1"/>
          </p:cNvSpPr>
          <p:nvPr>
            <p:ph type="sldNum" sz="quarter" idx="12"/>
          </p:nvPr>
        </p:nvSpPr>
        <p:spPr/>
        <p:txBody>
          <a:bodyPr/>
          <a:lstStyle/>
          <a:p>
            <a:fld id="{AC2452BC-27F5-D649-9B3F-9D5C5EAD6169}" type="slidenum">
              <a:rPr lang="en-US" smtClean="0"/>
              <a:t>‹#›</a:t>
            </a:fld>
            <a:endParaRPr lang="en-US"/>
          </a:p>
        </p:txBody>
      </p:sp>
    </p:spTree>
    <p:extLst>
      <p:ext uri="{BB962C8B-B14F-4D97-AF65-F5344CB8AC3E}">
        <p14:creationId xmlns:p14="http://schemas.microsoft.com/office/powerpoint/2010/main" val="846083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3CC83-0AE5-75D5-5A8E-5B2EBDB86E3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D410470-3094-1E94-52D9-89565F7ECAAA}"/>
              </a:ext>
            </a:extLst>
          </p:cNvPr>
          <p:cNvSpPr>
            <a:spLocks noGrp="1"/>
          </p:cNvSpPr>
          <p:nvPr>
            <p:ph type="dt" sz="half" idx="10"/>
          </p:nvPr>
        </p:nvSpPr>
        <p:spPr/>
        <p:txBody>
          <a:bodyPr/>
          <a:lstStyle/>
          <a:p>
            <a:fld id="{4F789184-163E-A446-B1F7-6CAEB0FE13A2}" type="datetimeFigureOut">
              <a:rPr lang="en-US" smtClean="0"/>
              <a:t>6/28/2023</a:t>
            </a:fld>
            <a:endParaRPr lang="en-US"/>
          </a:p>
        </p:txBody>
      </p:sp>
      <p:sp>
        <p:nvSpPr>
          <p:cNvPr id="4" name="Footer Placeholder 3">
            <a:extLst>
              <a:ext uri="{FF2B5EF4-FFF2-40B4-BE49-F238E27FC236}">
                <a16:creationId xmlns:a16="http://schemas.microsoft.com/office/drawing/2014/main" id="{C0835728-84EA-3386-2A19-F7425CE936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805F4F-0ED5-AF3C-4603-BC99A933E6BA}"/>
              </a:ext>
            </a:extLst>
          </p:cNvPr>
          <p:cNvSpPr>
            <a:spLocks noGrp="1"/>
          </p:cNvSpPr>
          <p:nvPr>
            <p:ph type="sldNum" sz="quarter" idx="12"/>
          </p:nvPr>
        </p:nvSpPr>
        <p:spPr/>
        <p:txBody>
          <a:bodyPr/>
          <a:lstStyle/>
          <a:p>
            <a:fld id="{AC2452BC-27F5-D649-9B3F-9D5C5EAD6169}" type="slidenum">
              <a:rPr lang="en-US" smtClean="0"/>
              <a:t>‹#›</a:t>
            </a:fld>
            <a:endParaRPr lang="en-US"/>
          </a:p>
        </p:txBody>
      </p:sp>
    </p:spTree>
    <p:extLst>
      <p:ext uri="{BB962C8B-B14F-4D97-AF65-F5344CB8AC3E}">
        <p14:creationId xmlns:p14="http://schemas.microsoft.com/office/powerpoint/2010/main" val="1424435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29C334-C939-4648-3191-F8BA4F859560}"/>
              </a:ext>
            </a:extLst>
          </p:cNvPr>
          <p:cNvSpPr>
            <a:spLocks noGrp="1"/>
          </p:cNvSpPr>
          <p:nvPr>
            <p:ph type="dt" sz="half" idx="10"/>
          </p:nvPr>
        </p:nvSpPr>
        <p:spPr/>
        <p:txBody>
          <a:bodyPr/>
          <a:lstStyle/>
          <a:p>
            <a:fld id="{4F789184-163E-A446-B1F7-6CAEB0FE13A2}" type="datetimeFigureOut">
              <a:rPr lang="en-US" smtClean="0"/>
              <a:t>6/28/2023</a:t>
            </a:fld>
            <a:endParaRPr lang="en-US"/>
          </a:p>
        </p:txBody>
      </p:sp>
      <p:sp>
        <p:nvSpPr>
          <p:cNvPr id="3" name="Footer Placeholder 2">
            <a:extLst>
              <a:ext uri="{FF2B5EF4-FFF2-40B4-BE49-F238E27FC236}">
                <a16:creationId xmlns:a16="http://schemas.microsoft.com/office/drawing/2014/main" id="{77C09A0A-A223-B2BE-DD08-B028D4E1AB0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6F573C-6B92-89E2-384B-C72A3871ADA4}"/>
              </a:ext>
            </a:extLst>
          </p:cNvPr>
          <p:cNvSpPr>
            <a:spLocks noGrp="1"/>
          </p:cNvSpPr>
          <p:nvPr>
            <p:ph type="sldNum" sz="quarter" idx="12"/>
          </p:nvPr>
        </p:nvSpPr>
        <p:spPr/>
        <p:txBody>
          <a:bodyPr/>
          <a:lstStyle/>
          <a:p>
            <a:fld id="{AC2452BC-27F5-D649-9B3F-9D5C5EAD6169}" type="slidenum">
              <a:rPr lang="en-US" smtClean="0"/>
              <a:t>‹#›</a:t>
            </a:fld>
            <a:endParaRPr lang="en-US"/>
          </a:p>
        </p:txBody>
      </p:sp>
    </p:spTree>
    <p:extLst>
      <p:ext uri="{BB962C8B-B14F-4D97-AF65-F5344CB8AC3E}">
        <p14:creationId xmlns:p14="http://schemas.microsoft.com/office/powerpoint/2010/main" val="3520742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602AE-F1A2-365B-FB63-F2C5052C8A3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5AC7C32-447C-41A7-74DF-3AA92532E7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3B02AE7-F0B8-D359-6487-4B25B15A5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E8E8ACC-37F4-2AEF-1805-0D8D57C06F4E}"/>
              </a:ext>
            </a:extLst>
          </p:cNvPr>
          <p:cNvSpPr>
            <a:spLocks noGrp="1"/>
          </p:cNvSpPr>
          <p:nvPr>
            <p:ph type="dt" sz="half" idx="10"/>
          </p:nvPr>
        </p:nvSpPr>
        <p:spPr/>
        <p:txBody>
          <a:bodyPr/>
          <a:lstStyle/>
          <a:p>
            <a:fld id="{4F789184-163E-A446-B1F7-6CAEB0FE13A2}" type="datetimeFigureOut">
              <a:rPr lang="en-US" smtClean="0"/>
              <a:t>6/28/2023</a:t>
            </a:fld>
            <a:endParaRPr lang="en-US"/>
          </a:p>
        </p:txBody>
      </p:sp>
      <p:sp>
        <p:nvSpPr>
          <p:cNvPr id="6" name="Footer Placeholder 5">
            <a:extLst>
              <a:ext uri="{FF2B5EF4-FFF2-40B4-BE49-F238E27FC236}">
                <a16:creationId xmlns:a16="http://schemas.microsoft.com/office/drawing/2014/main" id="{09567F46-C20C-AFAA-2A50-E855CA7FCB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AAA5DE-0F78-E369-C0E1-7310C88734DE}"/>
              </a:ext>
            </a:extLst>
          </p:cNvPr>
          <p:cNvSpPr>
            <a:spLocks noGrp="1"/>
          </p:cNvSpPr>
          <p:nvPr>
            <p:ph type="sldNum" sz="quarter" idx="12"/>
          </p:nvPr>
        </p:nvSpPr>
        <p:spPr/>
        <p:txBody>
          <a:bodyPr/>
          <a:lstStyle/>
          <a:p>
            <a:fld id="{AC2452BC-27F5-D649-9B3F-9D5C5EAD6169}" type="slidenum">
              <a:rPr lang="en-US" smtClean="0"/>
              <a:t>‹#›</a:t>
            </a:fld>
            <a:endParaRPr lang="en-US"/>
          </a:p>
        </p:txBody>
      </p:sp>
    </p:spTree>
    <p:extLst>
      <p:ext uri="{BB962C8B-B14F-4D97-AF65-F5344CB8AC3E}">
        <p14:creationId xmlns:p14="http://schemas.microsoft.com/office/powerpoint/2010/main" val="2184738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C1735-0B56-232A-454E-BA0A4DC969F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B3E158A-D858-5987-368B-1551693A21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51EEF0-82DD-9DD2-CCD2-CE14349AE6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C7FC52F-532C-C1DF-82A5-FB966F27FA9A}"/>
              </a:ext>
            </a:extLst>
          </p:cNvPr>
          <p:cNvSpPr>
            <a:spLocks noGrp="1"/>
          </p:cNvSpPr>
          <p:nvPr>
            <p:ph type="dt" sz="half" idx="10"/>
          </p:nvPr>
        </p:nvSpPr>
        <p:spPr/>
        <p:txBody>
          <a:bodyPr/>
          <a:lstStyle/>
          <a:p>
            <a:fld id="{4F789184-163E-A446-B1F7-6CAEB0FE13A2}" type="datetimeFigureOut">
              <a:rPr lang="en-US" smtClean="0"/>
              <a:t>6/28/2023</a:t>
            </a:fld>
            <a:endParaRPr lang="en-US"/>
          </a:p>
        </p:txBody>
      </p:sp>
      <p:sp>
        <p:nvSpPr>
          <p:cNvPr id="6" name="Footer Placeholder 5">
            <a:extLst>
              <a:ext uri="{FF2B5EF4-FFF2-40B4-BE49-F238E27FC236}">
                <a16:creationId xmlns:a16="http://schemas.microsoft.com/office/drawing/2014/main" id="{D4C55291-E337-F5E4-469C-FE62124F69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1E641-0870-75FD-D8B9-D8535ADACF2F}"/>
              </a:ext>
            </a:extLst>
          </p:cNvPr>
          <p:cNvSpPr>
            <a:spLocks noGrp="1"/>
          </p:cNvSpPr>
          <p:nvPr>
            <p:ph type="sldNum" sz="quarter" idx="12"/>
          </p:nvPr>
        </p:nvSpPr>
        <p:spPr/>
        <p:txBody>
          <a:bodyPr/>
          <a:lstStyle/>
          <a:p>
            <a:fld id="{AC2452BC-27F5-D649-9B3F-9D5C5EAD6169}" type="slidenum">
              <a:rPr lang="en-US" smtClean="0"/>
              <a:t>‹#›</a:t>
            </a:fld>
            <a:endParaRPr lang="en-US"/>
          </a:p>
        </p:txBody>
      </p:sp>
    </p:spTree>
    <p:extLst>
      <p:ext uri="{BB962C8B-B14F-4D97-AF65-F5344CB8AC3E}">
        <p14:creationId xmlns:p14="http://schemas.microsoft.com/office/powerpoint/2010/main" val="2895545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9D72-4F61-D967-7C7C-97056228EC7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9691513-C802-06BC-EA95-11659ED82EC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443CA52-3B8D-428D-2E27-7943951DFAAE}"/>
              </a:ext>
            </a:extLst>
          </p:cNvPr>
          <p:cNvSpPr>
            <a:spLocks noGrp="1"/>
          </p:cNvSpPr>
          <p:nvPr>
            <p:ph type="dt" sz="half" idx="10"/>
          </p:nvPr>
        </p:nvSpPr>
        <p:spPr/>
        <p:txBody>
          <a:bodyPr/>
          <a:lstStyle/>
          <a:p>
            <a:fld id="{4F789184-163E-A446-B1F7-6CAEB0FE13A2}" type="datetimeFigureOut">
              <a:rPr lang="en-US" smtClean="0"/>
              <a:t>6/28/2023</a:t>
            </a:fld>
            <a:endParaRPr lang="en-US"/>
          </a:p>
        </p:txBody>
      </p:sp>
      <p:sp>
        <p:nvSpPr>
          <p:cNvPr id="5" name="Footer Placeholder 4">
            <a:extLst>
              <a:ext uri="{FF2B5EF4-FFF2-40B4-BE49-F238E27FC236}">
                <a16:creationId xmlns:a16="http://schemas.microsoft.com/office/drawing/2014/main" id="{FD9B4898-024B-FC77-3DFF-865FD38A05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E52D26-039C-0E52-E86F-06B00079FE06}"/>
              </a:ext>
            </a:extLst>
          </p:cNvPr>
          <p:cNvSpPr>
            <a:spLocks noGrp="1"/>
          </p:cNvSpPr>
          <p:nvPr>
            <p:ph type="sldNum" sz="quarter" idx="12"/>
          </p:nvPr>
        </p:nvSpPr>
        <p:spPr/>
        <p:txBody>
          <a:bodyPr/>
          <a:lstStyle/>
          <a:p>
            <a:fld id="{AC2452BC-27F5-D649-9B3F-9D5C5EAD6169}" type="slidenum">
              <a:rPr lang="en-US" smtClean="0"/>
              <a:t>‹#›</a:t>
            </a:fld>
            <a:endParaRPr lang="en-US"/>
          </a:p>
        </p:txBody>
      </p:sp>
    </p:spTree>
    <p:extLst>
      <p:ext uri="{BB962C8B-B14F-4D97-AF65-F5344CB8AC3E}">
        <p14:creationId xmlns:p14="http://schemas.microsoft.com/office/powerpoint/2010/main" val="2857798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3E06D5-6606-28E9-5533-BEC41C410FF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91BE15B-47AE-0F04-CAA7-556F1F8F9DA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1C0692-0119-0129-6E29-8C472235F1ED}"/>
              </a:ext>
            </a:extLst>
          </p:cNvPr>
          <p:cNvSpPr>
            <a:spLocks noGrp="1"/>
          </p:cNvSpPr>
          <p:nvPr>
            <p:ph type="dt" sz="half" idx="10"/>
          </p:nvPr>
        </p:nvSpPr>
        <p:spPr/>
        <p:txBody>
          <a:bodyPr/>
          <a:lstStyle/>
          <a:p>
            <a:fld id="{4F789184-163E-A446-B1F7-6CAEB0FE13A2}" type="datetimeFigureOut">
              <a:rPr lang="en-US" smtClean="0"/>
              <a:t>6/28/2023</a:t>
            </a:fld>
            <a:endParaRPr lang="en-US"/>
          </a:p>
        </p:txBody>
      </p:sp>
      <p:sp>
        <p:nvSpPr>
          <p:cNvPr id="5" name="Footer Placeholder 4">
            <a:extLst>
              <a:ext uri="{FF2B5EF4-FFF2-40B4-BE49-F238E27FC236}">
                <a16:creationId xmlns:a16="http://schemas.microsoft.com/office/drawing/2014/main" id="{02A7291C-C049-27FD-9A3E-9B7F42F00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A1536E-A204-EAE6-723E-579D7296C57A}"/>
              </a:ext>
            </a:extLst>
          </p:cNvPr>
          <p:cNvSpPr>
            <a:spLocks noGrp="1"/>
          </p:cNvSpPr>
          <p:nvPr>
            <p:ph type="sldNum" sz="quarter" idx="12"/>
          </p:nvPr>
        </p:nvSpPr>
        <p:spPr/>
        <p:txBody>
          <a:bodyPr/>
          <a:lstStyle/>
          <a:p>
            <a:fld id="{AC2452BC-27F5-D649-9B3F-9D5C5EAD6169}" type="slidenum">
              <a:rPr lang="en-US" smtClean="0"/>
              <a:t>‹#›</a:t>
            </a:fld>
            <a:endParaRPr lang="en-US"/>
          </a:p>
        </p:txBody>
      </p:sp>
    </p:spTree>
    <p:extLst>
      <p:ext uri="{BB962C8B-B14F-4D97-AF65-F5344CB8AC3E}">
        <p14:creationId xmlns:p14="http://schemas.microsoft.com/office/powerpoint/2010/main" val="305774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EDEFDF-52D4-7F42-58A7-7D63EA86F8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9633903-2C63-D386-2506-0106553D3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036049A-9B37-BB96-CEA3-CF2826CE18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789184-163E-A446-B1F7-6CAEB0FE13A2}" type="datetimeFigureOut">
              <a:rPr lang="en-US" smtClean="0"/>
              <a:t>6/28/2023</a:t>
            </a:fld>
            <a:endParaRPr lang="en-US"/>
          </a:p>
        </p:txBody>
      </p:sp>
      <p:sp>
        <p:nvSpPr>
          <p:cNvPr id="5" name="Footer Placeholder 4">
            <a:extLst>
              <a:ext uri="{FF2B5EF4-FFF2-40B4-BE49-F238E27FC236}">
                <a16:creationId xmlns:a16="http://schemas.microsoft.com/office/drawing/2014/main" id="{417972CD-40BB-57A6-98F7-BFC8D24135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9A6265-0538-5903-B007-0168B29B49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2452BC-27F5-D649-9B3F-9D5C5EAD6169}" type="slidenum">
              <a:rPr lang="en-US" smtClean="0"/>
              <a:t>‹#›</a:t>
            </a:fld>
            <a:endParaRPr lang="en-US"/>
          </a:p>
        </p:txBody>
      </p:sp>
    </p:spTree>
    <p:extLst>
      <p:ext uri="{BB962C8B-B14F-4D97-AF65-F5344CB8AC3E}">
        <p14:creationId xmlns:p14="http://schemas.microsoft.com/office/powerpoint/2010/main" val="1359269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b6kRIHsoEj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7584C83-095E-E54A-B53F-C1BEED67A8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 y="351183"/>
            <a:ext cx="26162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6B8E274-42B0-3CB3-F965-3076397FB7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000" y="33683"/>
            <a:ext cx="3467100" cy="1460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B105EED-7905-D28E-2B22-AC5B4DE6A7B6}"/>
              </a:ext>
            </a:extLst>
          </p:cNvPr>
          <p:cNvSpPr txBox="1"/>
          <p:nvPr/>
        </p:nvSpPr>
        <p:spPr>
          <a:xfrm>
            <a:off x="1409700" y="1520837"/>
            <a:ext cx="9372600" cy="5139869"/>
          </a:xfrm>
          <a:prstGeom prst="rect">
            <a:avLst/>
          </a:prstGeom>
          <a:noFill/>
        </p:spPr>
        <p:txBody>
          <a:bodyPr wrap="square">
            <a:spAutoFit/>
          </a:bodyPr>
          <a:lstStyle/>
          <a:p>
            <a:pPr algn="ctr"/>
            <a:br>
              <a:rPr lang="en-GB" sz="4800" dirty="0"/>
            </a:br>
            <a:r>
              <a:rPr lang="en-GB" sz="5400" b="1" dirty="0"/>
              <a:t>The Learner Environment</a:t>
            </a:r>
          </a:p>
          <a:p>
            <a:pPr algn="ctr"/>
            <a:endParaRPr lang="en-GB" sz="2400" dirty="0"/>
          </a:p>
          <a:p>
            <a:pPr algn="ctr"/>
            <a:r>
              <a:rPr lang="en-GB" sz="2400" b="1" dirty="0"/>
              <a:t>Yvonne Leonard</a:t>
            </a:r>
          </a:p>
          <a:p>
            <a:pPr algn="ctr"/>
            <a:r>
              <a:rPr lang="en-GB" sz="2400" b="1" dirty="0"/>
              <a:t>Peter Hughes</a:t>
            </a:r>
          </a:p>
          <a:p>
            <a:pPr algn="ctr"/>
            <a:endParaRPr lang="en-GB" sz="2400" dirty="0"/>
          </a:p>
          <a:p>
            <a:pPr algn="ctr"/>
            <a:endParaRPr lang="en-GB" sz="2400" dirty="0"/>
          </a:p>
          <a:p>
            <a:pPr algn="ctr"/>
            <a:r>
              <a:rPr lang="en-GB" sz="2800" b="1" dirty="0"/>
              <a:t>Learning, Teaching and Student Experience Conference, 2023</a:t>
            </a:r>
          </a:p>
          <a:p>
            <a:pPr algn="ctr"/>
            <a:r>
              <a:rPr lang="en-GB" sz="2400" b="1" dirty="0"/>
              <a:t>28 June 2023</a:t>
            </a:r>
            <a:endParaRPr lang="en-GB" sz="4800" b="1" i="0" u="none" strike="noStrike" dirty="0">
              <a:solidFill>
                <a:srgbClr val="000000"/>
              </a:solidFill>
              <a:effectLst/>
            </a:endParaRPr>
          </a:p>
          <a:p>
            <a:br>
              <a:rPr lang="en-GB" dirty="0"/>
            </a:br>
            <a:br>
              <a:rPr lang="en-GB" dirty="0"/>
            </a:br>
            <a:endParaRPr lang="en-US" dirty="0"/>
          </a:p>
        </p:txBody>
      </p:sp>
    </p:spTree>
    <p:extLst>
      <p:ext uri="{BB962C8B-B14F-4D97-AF65-F5344CB8AC3E}">
        <p14:creationId xmlns:p14="http://schemas.microsoft.com/office/powerpoint/2010/main" val="2656997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A43C5-3E24-BFBC-6C58-6C32D24ECA0A}"/>
              </a:ext>
            </a:extLst>
          </p:cNvPr>
          <p:cNvSpPr>
            <a:spLocks noGrp="1"/>
          </p:cNvSpPr>
          <p:nvPr>
            <p:ph type="title"/>
          </p:nvPr>
        </p:nvSpPr>
        <p:spPr/>
        <p:txBody>
          <a:bodyPr/>
          <a:lstStyle/>
          <a:p>
            <a:r>
              <a:rPr lang="en-US" b="1" dirty="0"/>
              <a:t>Introduction</a:t>
            </a:r>
          </a:p>
        </p:txBody>
      </p:sp>
      <p:sp>
        <p:nvSpPr>
          <p:cNvPr id="5" name="TextBox 4">
            <a:extLst>
              <a:ext uri="{FF2B5EF4-FFF2-40B4-BE49-F238E27FC236}">
                <a16:creationId xmlns:a16="http://schemas.microsoft.com/office/drawing/2014/main" id="{B2E1CF10-38BB-AB12-3A5E-B21A25DD68F1}"/>
              </a:ext>
            </a:extLst>
          </p:cNvPr>
          <p:cNvSpPr txBox="1"/>
          <p:nvPr/>
        </p:nvSpPr>
        <p:spPr>
          <a:xfrm>
            <a:off x="5003014" y="1058678"/>
            <a:ext cx="6627464" cy="5078313"/>
          </a:xfrm>
          <a:prstGeom prst="rect">
            <a:avLst/>
          </a:prstGeom>
          <a:noFill/>
        </p:spPr>
        <p:txBody>
          <a:bodyPr wrap="square">
            <a:spAutoFit/>
          </a:bodyPr>
          <a:lstStyle/>
          <a:p>
            <a:pPr algn="l" rtl="0">
              <a:spcBef>
                <a:spcPts val="0"/>
              </a:spcBef>
              <a:spcAft>
                <a:spcPts val="1200"/>
              </a:spcAft>
            </a:pPr>
            <a:r>
              <a:rPr lang="en-GB" sz="2400" i="0" u="none" strike="noStrike" dirty="0">
                <a:solidFill>
                  <a:srgbClr val="595959"/>
                </a:solidFill>
                <a:effectLst/>
                <a:latin typeface="Arial" panose="020B0604020202020204" pitchFamily="34" charset="0"/>
              </a:rPr>
              <a:t>“The ‘twitch-speed’ pace and multi-layered delivery of modern media can make a lecture feel incredibly slow and boring.  Globalisation and open door access have filled our classrooms with learners reflecting such a dizzying array of backgrounds and academic preparedness that</a:t>
            </a:r>
            <a:r>
              <a:rPr lang="en-GB" sz="2400" dirty="0">
                <a:solidFill>
                  <a:srgbClr val="595959"/>
                </a:solidFill>
                <a:latin typeface="Arial" panose="020B0604020202020204" pitchFamily="34" charset="0"/>
              </a:rPr>
              <a:t> </a:t>
            </a:r>
            <a:r>
              <a:rPr lang="en-GB" sz="2400" i="0" u="none" strike="noStrike" dirty="0">
                <a:solidFill>
                  <a:srgbClr val="595959"/>
                </a:solidFill>
                <a:effectLst/>
                <a:latin typeface="Arial" panose="020B0604020202020204" pitchFamily="34" charset="0"/>
              </a:rPr>
              <a:t>teachers are often hard-pressed to find a collective starting point or the commonalities that create a sense of community…”</a:t>
            </a:r>
          </a:p>
          <a:p>
            <a:pPr algn="l" rtl="0">
              <a:spcBef>
                <a:spcPts val="0"/>
              </a:spcBef>
              <a:spcAft>
                <a:spcPts val="1200"/>
              </a:spcAft>
            </a:pPr>
            <a:endParaRPr lang="en-GB" sz="2800" dirty="0">
              <a:solidFill>
                <a:srgbClr val="595959"/>
              </a:solidFill>
              <a:latin typeface="Arial" panose="020B0604020202020204" pitchFamily="34" charset="0"/>
            </a:endParaRPr>
          </a:p>
          <a:p>
            <a:pPr algn="l" rtl="0">
              <a:spcBef>
                <a:spcPts val="0"/>
              </a:spcBef>
              <a:spcAft>
                <a:spcPts val="1200"/>
              </a:spcAft>
            </a:pPr>
            <a:r>
              <a:rPr lang="en-GB" sz="2000" b="0" i="0" u="none" strike="noStrike" dirty="0">
                <a:solidFill>
                  <a:srgbClr val="595959"/>
                </a:solidFill>
                <a:effectLst/>
                <a:latin typeface="Arial" panose="020B0604020202020204" pitchFamily="34" charset="0"/>
              </a:rPr>
              <a:t>(Barkley, 2010, as cited in Mercer &amp; </a:t>
            </a:r>
            <a:r>
              <a:rPr lang="en-GB" sz="2000" b="0" i="0" u="none" strike="noStrike" dirty="0" err="1">
                <a:solidFill>
                  <a:srgbClr val="595959"/>
                </a:solidFill>
                <a:effectLst/>
                <a:latin typeface="Arial" panose="020B0604020202020204" pitchFamily="34" charset="0"/>
              </a:rPr>
              <a:t>Dornyei</a:t>
            </a:r>
            <a:r>
              <a:rPr lang="en-GB" sz="2000" b="0" i="0" u="none" strike="noStrike" dirty="0">
                <a:solidFill>
                  <a:srgbClr val="595959"/>
                </a:solidFill>
                <a:effectLst/>
                <a:latin typeface="Arial" panose="020B0604020202020204" pitchFamily="34" charset="0"/>
              </a:rPr>
              <a:t>, 2020, p.6)</a:t>
            </a:r>
            <a:br>
              <a:rPr lang="en-GB" sz="1600" dirty="0"/>
            </a:br>
            <a:endParaRPr lang="en-US" sz="1600" dirty="0"/>
          </a:p>
        </p:txBody>
      </p:sp>
      <p:pic>
        <p:nvPicPr>
          <p:cNvPr id="7" name="Picture 6">
            <a:extLst>
              <a:ext uri="{FF2B5EF4-FFF2-40B4-BE49-F238E27FC236}">
                <a16:creationId xmlns:a16="http://schemas.microsoft.com/office/drawing/2014/main" id="{0943C2DA-27DB-EAB9-1369-A3957F2CE638}"/>
              </a:ext>
            </a:extLst>
          </p:cNvPr>
          <p:cNvPicPr>
            <a:picLocks noChangeAspect="1"/>
          </p:cNvPicPr>
          <p:nvPr/>
        </p:nvPicPr>
        <p:blipFill>
          <a:blip r:embed="rId2"/>
          <a:stretch>
            <a:fillRect/>
          </a:stretch>
        </p:blipFill>
        <p:spPr>
          <a:xfrm>
            <a:off x="1015721" y="3825360"/>
            <a:ext cx="2477421" cy="2744576"/>
          </a:xfrm>
          <a:prstGeom prst="rect">
            <a:avLst/>
          </a:prstGeom>
        </p:spPr>
      </p:pic>
      <p:pic>
        <p:nvPicPr>
          <p:cNvPr id="6" name="Picture 5">
            <a:extLst>
              <a:ext uri="{FF2B5EF4-FFF2-40B4-BE49-F238E27FC236}">
                <a16:creationId xmlns:a16="http://schemas.microsoft.com/office/drawing/2014/main" id="{EAFAFDEF-1904-4EA1-9BBD-70D860CA6DFB}"/>
              </a:ext>
            </a:extLst>
          </p:cNvPr>
          <p:cNvPicPr>
            <a:picLocks noChangeAspect="1"/>
          </p:cNvPicPr>
          <p:nvPr/>
        </p:nvPicPr>
        <p:blipFill>
          <a:blip r:embed="rId3"/>
          <a:stretch>
            <a:fillRect/>
          </a:stretch>
        </p:blipFill>
        <p:spPr>
          <a:xfrm>
            <a:off x="1015721" y="1485612"/>
            <a:ext cx="2753802" cy="1943388"/>
          </a:xfrm>
          <a:prstGeom prst="rect">
            <a:avLst/>
          </a:prstGeom>
        </p:spPr>
      </p:pic>
      <p:sp>
        <p:nvSpPr>
          <p:cNvPr id="9" name="TextBox 8">
            <a:extLst>
              <a:ext uri="{FF2B5EF4-FFF2-40B4-BE49-F238E27FC236}">
                <a16:creationId xmlns:a16="http://schemas.microsoft.com/office/drawing/2014/main" id="{CE820648-194F-4179-8EFE-9E2602C922C8}"/>
              </a:ext>
            </a:extLst>
          </p:cNvPr>
          <p:cNvSpPr txBox="1"/>
          <p:nvPr/>
        </p:nvSpPr>
        <p:spPr>
          <a:xfrm>
            <a:off x="909988" y="3459336"/>
            <a:ext cx="2965268" cy="276999"/>
          </a:xfrm>
          <a:prstGeom prst="rect">
            <a:avLst/>
          </a:prstGeom>
          <a:noFill/>
        </p:spPr>
        <p:txBody>
          <a:bodyPr wrap="square" rtlCol="0">
            <a:spAutoFit/>
          </a:bodyPr>
          <a:lstStyle/>
          <a:p>
            <a:r>
              <a:rPr lang="en-GB" sz="1200" dirty="0"/>
              <a:t>Image source: pexels.com</a:t>
            </a:r>
          </a:p>
        </p:txBody>
      </p:sp>
    </p:spTree>
    <p:extLst>
      <p:ext uri="{BB962C8B-B14F-4D97-AF65-F5344CB8AC3E}">
        <p14:creationId xmlns:p14="http://schemas.microsoft.com/office/powerpoint/2010/main" val="2741162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C5435-CCCD-F3FF-0556-15F0942D3336}"/>
              </a:ext>
            </a:extLst>
          </p:cNvPr>
          <p:cNvSpPr>
            <a:spLocks noGrp="1"/>
          </p:cNvSpPr>
          <p:nvPr>
            <p:ph type="title"/>
          </p:nvPr>
        </p:nvSpPr>
        <p:spPr/>
        <p:txBody>
          <a:bodyPr/>
          <a:lstStyle/>
          <a:p>
            <a:r>
              <a:rPr lang="en-US" b="1" dirty="0"/>
              <a:t>Introduction</a:t>
            </a:r>
          </a:p>
        </p:txBody>
      </p:sp>
      <p:sp>
        <p:nvSpPr>
          <p:cNvPr id="3" name="Content Placeholder 2">
            <a:extLst>
              <a:ext uri="{FF2B5EF4-FFF2-40B4-BE49-F238E27FC236}">
                <a16:creationId xmlns:a16="http://schemas.microsoft.com/office/drawing/2014/main" id="{74FE7070-7F45-C519-80CD-369F4009CB21}"/>
              </a:ext>
            </a:extLst>
          </p:cNvPr>
          <p:cNvSpPr>
            <a:spLocks noGrp="1"/>
          </p:cNvSpPr>
          <p:nvPr>
            <p:ph idx="1"/>
          </p:nvPr>
        </p:nvSpPr>
        <p:spPr/>
        <p:txBody>
          <a:bodyPr>
            <a:normAutofit/>
          </a:bodyPr>
          <a:lstStyle/>
          <a:p>
            <a:pPr marL="0" indent="0">
              <a:buNone/>
            </a:pPr>
            <a:r>
              <a:rPr lang="en-US" dirty="0"/>
              <a:t>With the aim of trying to increase the level of engagement in our classrooms, our presentation will cover practical ideas and strategies for:</a:t>
            </a:r>
          </a:p>
          <a:p>
            <a:pPr marL="679450" indent="-679450"/>
            <a:r>
              <a:rPr lang="en-US" dirty="0"/>
              <a:t>Building rapport</a:t>
            </a:r>
          </a:p>
          <a:p>
            <a:pPr marL="679450" indent="-679450"/>
            <a:r>
              <a:rPr lang="en-US" dirty="0"/>
              <a:t>Factoring in movement</a:t>
            </a:r>
          </a:p>
          <a:p>
            <a:pPr marL="679450" indent="-679450"/>
            <a:r>
              <a:rPr lang="en-US" dirty="0"/>
              <a:t>Empowering learners</a:t>
            </a:r>
          </a:p>
          <a:p>
            <a:pPr marL="679450" indent="-679450"/>
            <a:r>
              <a:rPr lang="en-US" dirty="0"/>
              <a:t>Increasing transparency through signposting</a:t>
            </a:r>
          </a:p>
          <a:p>
            <a:pPr marL="679450" indent="-679450"/>
            <a:r>
              <a:rPr lang="en-US" dirty="0"/>
              <a:t>Embracing multiculturalism</a:t>
            </a:r>
          </a:p>
          <a:p>
            <a:pPr marL="0" indent="0">
              <a:buNone/>
            </a:pPr>
            <a:endParaRPr lang="en-US" dirty="0"/>
          </a:p>
        </p:txBody>
      </p:sp>
    </p:spTree>
    <p:extLst>
      <p:ext uri="{BB962C8B-B14F-4D97-AF65-F5344CB8AC3E}">
        <p14:creationId xmlns:p14="http://schemas.microsoft.com/office/powerpoint/2010/main" val="3104576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A90E0-5266-D16C-8D3C-9958899094D0}"/>
              </a:ext>
            </a:extLst>
          </p:cNvPr>
          <p:cNvSpPr>
            <a:spLocks noGrp="1"/>
          </p:cNvSpPr>
          <p:nvPr>
            <p:ph type="title"/>
          </p:nvPr>
        </p:nvSpPr>
        <p:spPr/>
        <p:txBody>
          <a:bodyPr/>
          <a:lstStyle/>
          <a:p>
            <a:r>
              <a:rPr lang="en-US" b="1" dirty="0"/>
              <a:t>Building rapport</a:t>
            </a:r>
          </a:p>
        </p:txBody>
      </p:sp>
      <p:sp>
        <p:nvSpPr>
          <p:cNvPr id="3" name="Content Placeholder 2">
            <a:extLst>
              <a:ext uri="{FF2B5EF4-FFF2-40B4-BE49-F238E27FC236}">
                <a16:creationId xmlns:a16="http://schemas.microsoft.com/office/drawing/2014/main" id="{616BD84C-E551-C0CD-3664-1885F7716528}"/>
              </a:ext>
            </a:extLst>
          </p:cNvPr>
          <p:cNvSpPr>
            <a:spLocks noGrp="1"/>
          </p:cNvSpPr>
          <p:nvPr>
            <p:ph idx="1"/>
          </p:nvPr>
        </p:nvSpPr>
        <p:spPr>
          <a:xfrm>
            <a:off x="838200" y="1559833"/>
            <a:ext cx="10988431" cy="4806462"/>
          </a:xfrm>
        </p:spPr>
        <p:txBody>
          <a:bodyPr>
            <a:normAutofit lnSpcReduction="10000"/>
          </a:bodyPr>
          <a:lstStyle/>
          <a:p>
            <a:pPr marL="725488" indent="-725488"/>
            <a:r>
              <a:rPr lang="en-US" sz="3200" dirty="0"/>
              <a:t>Multicultural classrooms – myriad of background experiences.</a:t>
            </a:r>
          </a:p>
          <a:p>
            <a:pPr marL="725488" indent="-725488"/>
            <a:r>
              <a:rPr lang="en-US" sz="3200" dirty="0"/>
              <a:t>Issues: </a:t>
            </a:r>
          </a:p>
          <a:p>
            <a:pPr lvl="2">
              <a:buFont typeface="Wingdings" panose="05000000000000000000" pitchFamily="2" charset="2"/>
              <a:buChar char="Ø"/>
            </a:pPr>
            <a:r>
              <a:rPr lang="en-US" sz="2400" dirty="0"/>
              <a:t> Shyness</a:t>
            </a:r>
          </a:p>
          <a:p>
            <a:pPr lvl="2">
              <a:buFont typeface="Wingdings" panose="05000000000000000000" pitchFamily="2" charset="2"/>
              <a:buChar char="Ø"/>
            </a:pPr>
            <a:r>
              <a:rPr lang="en-US" sz="2400" dirty="0"/>
              <a:t> Mistrust</a:t>
            </a:r>
          </a:p>
          <a:p>
            <a:pPr lvl="2">
              <a:buFont typeface="Wingdings" panose="05000000000000000000" pitchFamily="2" charset="2"/>
              <a:buChar char="Ø"/>
            </a:pPr>
            <a:r>
              <a:rPr lang="en-US" sz="2400" dirty="0"/>
              <a:t> Fear of embarrassment</a:t>
            </a:r>
          </a:p>
          <a:p>
            <a:pPr lvl="2">
              <a:buFont typeface="Wingdings" panose="05000000000000000000" pitchFamily="2" charset="2"/>
              <a:buChar char="Ø"/>
            </a:pPr>
            <a:r>
              <a:rPr lang="en-US" sz="2400" dirty="0"/>
              <a:t> Lack of familiarity with other cultures</a:t>
            </a:r>
          </a:p>
          <a:p>
            <a:pPr marL="725488" indent="-725488"/>
            <a:r>
              <a:rPr lang="en-US" sz="3200" dirty="0"/>
              <a:t>Limited time with extensive content to cover -  assessment pressure.</a:t>
            </a:r>
          </a:p>
          <a:p>
            <a:pPr marL="725488" indent="-725488"/>
            <a:r>
              <a:rPr lang="en-US" sz="3200" dirty="0"/>
              <a:t>Building rapport lowers the affective filter and encourages risk taking.</a:t>
            </a:r>
          </a:p>
        </p:txBody>
      </p:sp>
    </p:spTree>
    <p:extLst>
      <p:ext uri="{BB962C8B-B14F-4D97-AF65-F5344CB8AC3E}">
        <p14:creationId xmlns:p14="http://schemas.microsoft.com/office/powerpoint/2010/main" val="3817236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BF9CE-8EC5-E544-DF60-9B6129A33841}"/>
              </a:ext>
            </a:extLst>
          </p:cNvPr>
          <p:cNvSpPr>
            <a:spLocks noGrp="1"/>
          </p:cNvSpPr>
          <p:nvPr>
            <p:ph type="title"/>
          </p:nvPr>
        </p:nvSpPr>
        <p:spPr/>
        <p:txBody>
          <a:bodyPr/>
          <a:lstStyle/>
          <a:p>
            <a:r>
              <a:rPr lang="en-US" b="1" dirty="0"/>
              <a:t>Building rapport</a:t>
            </a:r>
          </a:p>
        </p:txBody>
      </p:sp>
      <p:sp>
        <p:nvSpPr>
          <p:cNvPr id="3" name="Content Placeholder 2">
            <a:extLst>
              <a:ext uri="{FF2B5EF4-FFF2-40B4-BE49-F238E27FC236}">
                <a16:creationId xmlns:a16="http://schemas.microsoft.com/office/drawing/2014/main" id="{F8459275-E3C0-DE58-1F3E-E4AC448B467D}"/>
              </a:ext>
            </a:extLst>
          </p:cNvPr>
          <p:cNvSpPr>
            <a:spLocks noGrp="1"/>
          </p:cNvSpPr>
          <p:nvPr>
            <p:ph idx="1"/>
          </p:nvPr>
        </p:nvSpPr>
        <p:spPr/>
        <p:txBody>
          <a:bodyPr/>
          <a:lstStyle/>
          <a:p>
            <a:pPr marL="755650" indent="-755650"/>
            <a:r>
              <a:rPr lang="en-US" dirty="0"/>
              <a:t>Learn student names, including pronunciation!</a:t>
            </a:r>
          </a:p>
          <a:p>
            <a:pPr marL="755650" indent="-755650"/>
            <a:r>
              <a:rPr lang="en-US" dirty="0"/>
              <a:t>Shows respect for them as individuals.</a:t>
            </a:r>
          </a:p>
          <a:p>
            <a:pPr marL="755650" indent="-755650"/>
            <a:r>
              <a:rPr lang="en-US" dirty="0"/>
              <a:t>Generates a sense of belonging (Mercer &amp; </a:t>
            </a:r>
            <a:r>
              <a:rPr lang="en-US" dirty="0" err="1"/>
              <a:t>Dornyei</a:t>
            </a:r>
            <a:r>
              <a:rPr lang="en-US" dirty="0"/>
              <a:t>, 2020, p.56).</a:t>
            </a:r>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18319D42-ACA1-FA07-36E6-142D46B6FDC5}"/>
              </a:ext>
            </a:extLst>
          </p:cNvPr>
          <p:cNvPicPr>
            <a:picLocks noChangeAspect="1"/>
          </p:cNvPicPr>
          <p:nvPr/>
        </p:nvPicPr>
        <p:blipFill>
          <a:blip r:embed="rId2"/>
          <a:stretch>
            <a:fillRect/>
          </a:stretch>
        </p:blipFill>
        <p:spPr>
          <a:xfrm>
            <a:off x="1581151" y="3635224"/>
            <a:ext cx="4201160" cy="2531261"/>
          </a:xfrm>
          <a:prstGeom prst="rect">
            <a:avLst/>
          </a:prstGeom>
        </p:spPr>
      </p:pic>
      <p:sp>
        <p:nvSpPr>
          <p:cNvPr id="6" name="TextBox 5">
            <a:extLst>
              <a:ext uri="{FF2B5EF4-FFF2-40B4-BE49-F238E27FC236}">
                <a16:creationId xmlns:a16="http://schemas.microsoft.com/office/drawing/2014/main" id="{990CBAE5-FE74-EAF7-DAD0-193459C8C738}"/>
              </a:ext>
            </a:extLst>
          </p:cNvPr>
          <p:cNvSpPr txBox="1"/>
          <p:nvPr/>
        </p:nvSpPr>
        <p:spPr>
          <a:xfrm>
            <a:off x="8702040" y="6166486"/>
            <a:ext cx="2834640" cy="369332"/>
          </a:xfrm>
          <a:prstGeom prst="rect">
            <a:avLst/>
          </a:prstGeom>
          <a:noFill/>
        </p:spPr>
        <p:txBody>
          <a:bodyPr wrap="square">
            <a:spAutoFit/>
          </a:bodyPr>
          <a:lstStyle/>
          <a:p>
            <a:r>
              <a:rPr lang="en-US" dirty="0"/>
              <a:t>(@teachingEAP2498, 2020)</a:t>
            </a:r>
          </a:p>
        </p:txBody>
      </p:sp>
      <p:pic>
        <p:nvPicPr>
          <p:cNvPr id="7" name="Picture 6">
            <a:extLst>
              <a:ext uri="{FF2B5EF4-FFF2-40B4-BE49-F238E27FC236}">
                <a16:creationId xmlns:a16="http://schemas.microsoft.com/office/drawing/2014/main" id="{B97C70EA-9D98-11C1-7E91-8FA3563E07EA}"/>
              </a:ext>
            </a:extLst>
          </p:cNvPr>
          <p:cNvPicPr>
            <a:picLocks noChangeAspect="1"/>
          </p:cNvPicPr>
          <p:nvPr/>
        </p:nvPicPr>
        <p:blipFill>
          <a:blip r:embed="rId3"/>
          <a:stretch>
            <a:fillRect/>
          </a:stretch>
        </p:blipFill>
        <p:spPr>
          <a:xfrm>
            <a:off x="6409690" y="3635225"/>
            <a:ext cx="4201160" cy="2531260"/>
          </a:xfrm>
          <a:prstGeom prst="rect">
            <a:avLst/>
          </a:prstGeom>
        </p:spPr>
      </p:pic>
    </p:spTree>
    <p:extLst>
      <p:ext uri="{BB962C8B-B14F-4D97-AF65-F5344CB8AC3E}">
        <p14:creationId xmlns:p14="http://schemas.microsoft.com/office/powerpoint/2010/main" val="221759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964EC-282F-0643-BAD0-FC212418C8B0}"/>
              </a:ext>
            </a:extLst>
          </p:cNvPr>
          <p:cNvSpPr>
            <a:spLocks noGrp="1"/>
          </p:cNvSpPr>
          <p:nvPr>
            <p:ph type="title"/>
          </p:nvPr>
        </p:nvSpPr>
        <p:spPr/>
        <p:txBody>
          <a:bodyPr/>
          <a:lstStyle/>
          <a:p>
            <a:r>
              <a:rPr lang="en-US" b="1" dirty="0"/>
              <a:t>Building rapport</a:t>
            </a:r>
          </a:p>
        </p:txBody>
      </p:sp>
      <p:sp>
        <p:nvSpPr>
          <p:cNvPr id="3" name="Content Placeholder 2">
            <a:extLst>
              <a:ext uri="{FF2B5EF4-FFF2-40B4-BE49-F238E27FC236}">
                <a16:creationId xmlns:a16="http://schemas.microsoft.com/office/drawing/2014/main" id="{7B5B2162-5D5C-FE89-79C1-3E130D81142C}"/>
              </a:ext>
            </a:extLst>
          </p:cNvPr>
          <p:cNvSpPr>
            <a:spLocks noGrp="1"/>
          </p:cNvSpPr>
          <p:nvPr>
            <p:ph idx="1"/>
          </p:nvPr>
        </p:nvSpPr>
        <p:spPr>
          <a:xfrm>
            <a:off x="868680" y="1538288"/>
            <a:ext cx="10515600" cy="4351338"/>
          </a:xfrm>
        </p:spPr>
        <p:txBody>
          <a:bodyPr/>
          <a:lstStyle/>
          <a:p>
            <a:pPr marL="755650" indent="-755650"/>
            <a:r>
              <a:rPr lang="en-US" dirty="0"/>
              <a:t>Use ‘ice-breakers’.</a:t>
            </a:r>
          </a:p>
          <a:p>
            <a:pPr marL="755650" indent="-755650"/>
            <a:r>
              <a:rPr lang="en-US" dirty="0"/>
              <a:t>Students relax, start smiling and share a little of their personal story.</a:t>
            </a:r>
          </a:p>
          <a:p>
            <a:pPr marL="755650" indent="-755650"/>
            <a:r>
              <a:rPr lang="en-US" dirty="0"/>
              <a:t>Allow students to learn about their tutor.</a:t>
            </a:r>
          </a:p>
        </p:txBody>
      </p:sp>
      <p:sp>
        <p:nvSpPr>
          <p:cNvPr id="4" name="TextBox 3">
            <a:extLst>
              <a:ext uri="{FF2B5EF4-FFF2-40B4-BE49-F238E27FC236}">
                <a16:creationId xmlns:a16="http://schemas.microsoft.com/office/drawing/2014/main" id="{7FF810C9-C43C-C4F3-CA56-732AC0974504}"/>
              </a:ext>
            </a:extLst>
          </p:cNvPr>
          <p:cNvSpPr txBox="1"/>
          <p:nvPr/>
        </p:nvSpPr>
        <p:spPr>
          <a:xfrm>
            <a:off x="1440181" y="4098082"/>
            <a:ext cx="4625340" cy="1477328"/>
          </a:xfrm>
          <a:prstGeom prst="rect">
            <a:avLst/>
          </a:prstGeom>
          <a:solidFill>
            <a:schemeClr val="accent5">
              <a:lumMod val="20000"/>
              <a:lumOff val="80000"/>
            </a:schemeClr>
          </a:solidFill>
        </p:spPr>
        <p:txBody>
          <a:bodyPr wrap="square" rtlCol="0">
            <a:spAutoFit/>
          </a:bodyPr>
          <a:lstStyle/>
          <a:p>
            <a:r>
              <a:rPr lang="en-US" b="1" dirty="0"/>
              <a:t>Two truths and a lie</a:t>
            </a:r>
          </a:p>
          <a:p>
            <a:endParaRPr lang="en-US" b="1" dirty="0"/>
          </a:p>
          <a:p>
            <a:r>
              <a:rPr lang="en-US" dirty="0"/>
              <a:t>I lived in Australia for 22 years.</a:t>
            </a:r>
          </a:p>
          <a:p>
            <a:r>
              <a:rPr lang="en-US" dirty="0"/>
              <a:t>I’ve seen a real dinosaur egg.</a:t>
            </a:r>
          </a:p>
          <a:p>
            <a:r>
              <a:rPr lang="en-US" dirty="0"/>
              <a:t>I’m an expert piano player.</a:t>
            </a:r>
          </a:p>
        </p:txBody>
      </p:sp>
      <p:sp>
        <p:nvSpPr>
          <p:cNvPr id="6" name="TextBox 5">
            <a:extLst>
              <a:ext uri="{FF2B5EF4-FFF2-40B4-BE49-F238E27FC236}">
                <a16:creationId xmlns:a16="http://schemas.microsoft.com/office/drawing/2014/main" id="{E3B26ECE-CFEE-6AEC-671B-A3CF06EFF410}"/>
              </a:ext>
            </a:extLst>
          </p:cNvPr>
          <p:cNvSpPr txBox="1"/>
          <p:nvPr/>
        </p:nvSpPr>
        <p:spPr>
          <a:xfrm>
            <a:off x="6126480" y="3451751"/>
            <a:ext cx="5212080" cy="646331"/>
          </a:xfrm>
          <a:prstGeom prst="rect">
            <a:avLst/>
          </a:prstGeom>
          <a:noFill/>
        </p:spPr>
        <p:txBody>
          <a:bodyPr wrap="square" rtlCol="0">
            <a:spAutoFit/>
          </a:bodyPr>
          <a:lstStyle/>
          <a:p>
            <a:endParaRPr lang="en-US" dirty="0"/>
          </a:p>
          <a:p>
            <a:endParaRPr lang="en-US" dirty="0"/>
          </a:p>
        </p:txBody>
      </p:sp>
      <p:sp>
        <p:nvSpPr>
          <p:cNvPr id="7" name="TextBox 6">
            <a:extLst>
              <a:ext uri="{FF2B5EF4-FFF2-40B4-BE49-F238E27FC236}">
                <a16:creationId xmlns:a16="http://schemas.microsoft.com/office/drawing/2014/main" id="{982D4B98-C5C8-5A5B-CF11-A43677904148}"/>
              </a:ext>
            </a:extLst>
          </p:cNvPr>
          <p:cNvSpPr txBox="1"/>
          <p:nvPr/>
        </p:nvSpPr>
        <p:spPr>
          <a:xfrm>
            <a:off x="7193280" y="3529291"/>
            <a:ext cx="3649980" cy="369332"/>
          </a:xfrm>
          <a:prstGeom prst="rect">
            <a:avLst/>
          </a:prstGeom>
          <a:noFill/>
        </p:spPr>
        <p:txBody>
          <a:bodyPr wrap="square" rtlCol="0">
            <a:spAutoFit/>
          </a:bodyPr>
          <a:lstStyle/>
          <a:p>
            <a:r>
              <a:rPr lang="en-US" b="1" dirty="0"/>
              <a:t>4 things about you, 6 questions</a:t>
            </a:r>
          </a:p>
        </p:txBody>
      </p:sp>
      <p:pic>
        <p:nvPicPr>
          <p:cNvPr id="8" name="Picture 7">
            <a:extLst>
              <a:ext uri="{FF2B5EF4-FFF2-40B4-BE49-F238E27FC236}">
                <a16:creationId xmlns:a16="http://schemas.microsoft.com/office/drawing/2014/main" id="{75C97D99-AF6B-337D-B6FF-5A1F0C382597}"/>
              </a:ext>
            </a:extLst>
          </p:cNvPr>
          <p:cNvPicPr>
            <a:picLocks noChangeAspect="1"/>
          </p:cNvPicPr>
          <p:nvPr/>
        </p:nvPicPr>
        <p:blipFill>
          <a:blip r:embed="rId2"/>
          <a:stretch>
            <a:fillRect/>
          </a:stretch>
        </p:blipFill>
        <p:spPr>
          <a:xfrm>
            <a:off x="7078980" y="4052581"/>
            <a:ext cx="3482340" cy="2388713"/>
          </a:xfrm>
          <a:prstGeom prst="rect">
            <a:avLst/>
          </a:prstGeom>
        </p:spPr>
      </p:pic>
    </p:spTree>
    <p:extLst>
      <p:ext uri="{BB962C8B-B14F-4D97-AF65-F5344CB8AC3E}">
        <p14:creationId xmlns:p14="http://schemas.microsoft.com/office/powerpoint/2010/main" val="3665108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2300A-6C8F-CEF1-F8F5-B924A8E1738A}"/>
              </a:ext>
            </a:extLst>
          </p:cNvPr>
          <p:cNvSpPr>
            <a:spLocks noGrp="1"/>
          </p:cNvSpPr>
          <p:nvPr>
            <p:ph type="title"/>
          </p:nvPr>
        </p:nvSpPr>
        <p:spPr>
          <a:xfrm>
            <a:off x="838200" y="273685"/>
            <a:ext cx="10515600" cy="1325563"/>
          </a:xfrm>
        </p:spPr>
        <p:txBody>
          <a:bodyPr/>
          <a:lstStyle/>
          <a:p>
            <a:r>
              <a:rPr lang="en-US" b="1" dirty="0"/>
              <a:t>Building rapport</a:t>
            </a:r>
          </a:p>
        </p:txBody>
      </p:sp>
      <p:sp>
        <p:nvSpPr>
          <p:cNvPr id="3" name="Content Placeholder 2">
            <a:extLst>
              <a:ext uri="{FF2B5EF4-FFF2-40B4-BE49-F238E27FC236}">
                <a16:creationId xmlns:a16="http://schemas.microsoft.com/office/drawing/2014/main" id="{F7CB7C18-6093-7E99-9C77-8BA5765A788C}"/>
              </a:ext>
            </a:extLst>
          </p:cNvPr>
          <p:cNvSpPr>
            <a:spLocks noGrp="1"/>
          </p:cNvSpPr>
          <p:nvPr>
            <p:ph idx="1"/>
          </p:nvPr>
        </p:nvSpPr>
        <p:spPr>
          <a:xfrm>
            <a:off x="838200" y="1853882"/>
            <a:ext cx="10515600" cy="4351338"/>
          </a:xfrm>
        </p:spPr>
        <p:txBody>
          <a:bodyPr>
            <a:normAutofit/>
          </a:bodyPr>
          <a:lstStyle/>
          <a:p>
            <a:pPr marL="725488" indent="-725488"/>
            <a:r>
              <a:rPr lang="en-US" dirty="0"/>
              <a:t>Don’t stop with an ice-breaker.  Use warmers regularly.</a:t>
            </a:r>
          </a:p>
          <a:p>
            <a:pPr marL="725488" indent="-725488"/>
            <a:r>
              <a:rPr lang="en-US" dirty="0"/>
              <a:t>Generate feelings of confidence and security.</a:t>
            </a:r>
          </a:p>
          <a:p>
            <a:pPr marL="725488" indent="-725488"/>
            <a:r>
              <a:rPr lang="en-US" dirty="0"/>
              <a:t>Pair and re-pair students to help build empathy and develop intercultural communication skills and understanding (Mercer &amp; </a:t>
            </a:r>
            <a:r>
              <a:rPr lang="en-US" dirty="0" err="1"/>
              <a:t>Dornyei</a:t>
            </a:r>
            <a:r>
              <a:rPr lang="en-US" dirty="0"/>
              <a:t>, 2020, p.55).</a:t>
            </a:r>
          </a:p>
        </p:txBody>
      </p:sp>
      <p:sp>
        <p:nvSpPr>
          <p:cNvPr id="7" name="TextBox 6">
            <a:extLst>
              <a:ext uri="{FF2B5EF4-FFF2-40B4-BE49-F238E27FC236}">
                <a16:creationId xmlns:a16="http://schemas.microsoft.com/office/drawing/2014/main" id="{B2877E02-132E-C115-907A-6FBEF5735429}"/>
              </a:ext>
            </a:extLst>
          </p:cNvPr>
          <p:cNvSpPr txBox="1"/>
          <p:nvPr/>
        </p:nvSpPr>
        <p:spPr>
          <a:xfrm>
            <a:off x="7574280" y="6459855"/>
            <a:ext cx="2804160" cy="369332"/>
          </a:xfrm>
          <a:prstGeom prst="rect">
            <a:avLst/>
          </a:prstGeom>
          <a:noFill/>
        </p:spPr>
        <p:txBody>
          <a:bodyPr wrap="square">
            <a:spAutoFit/>
          </a:bodyPr>
          <a:lstStyle/>
          <a:p>
            <a:r>
              <a:rPr lang="en-US" dirty="0"/>
              <a:t>(@teachingEAP2498, 2020)</a:t>
            </a:r>
          </a:p>
        </p:txBody>
      </p:sp>
    </p:spTree>
    <p:extLst>
      <p:ext uri="{BB962C8B-B14F-4D97-AF65-F5344CB8AC3E}">
        <p14:creationId xmlns:p14="http://schemas.microsoft.com/office/powerpoint/2010/main" val="2000339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13E8-2443-A5CB-DF9D-482675387068}"/>
              </a:ext>
            </a:extLst>
          </p:cNvPr>
          <p:cNvSpPr>
            <a:spLocks noGrp="1"/>
          </p:cNvSpPr>
          <p:nvPr>
            <p:ph type="title"/>
          </p:nvPr>
        </p:nvSpPr>
        <p:spPr/>
        <p:txBody>
          <a:bodyPr/>
          <a:lstStyle/>
          <a:p>
            <a:r>
              <a:rPr lang="en-US" b="1" dirty="0"/>
              <a:t>Building rapport</a:t>
            </a:r>
          </a:p>
        </p:txBody>
      </p:sp>
      <p:sp>
        <p:nvSpPr>
          <p:cNvPr id="4" name="TextBox 3">
            <a:extLst>
              <a:ext uri="{FF2B5EF4-FFF2-40B4-BE49-F238E27FC236}">
                <a16:creationId xmlns:a16="http://schemas.microsoft.com/office/drawing/2014/main" id="{7FBD5C49-6A4E-EEB6-65E8-89599C2380FA}"/>
              </a:ext>
            </a:extLst>
          </p:cNvPr>
          <p:cNvSpPr txBox="1"/>
          <p:nvPr/>
        </p:nvSpPr>
        <p:spPr>
          <a:xfrm>
            <a:off x="990599" y="1997838"/>
            <a:ext cx="9896476" cy="2862322"/>
          </a:xfrm>
          <a:prstGeom prst="rect">
            <a:avLst/>
          </a:prstGeom>
          <a:solidFill>
            <a:schemeClr val="accent1">
              <a:lumMod val="20000"/>
              <a:lumOff val="80000"/>
            </a:schemeClr>
          </a:solidFill>
        </p:spPr>
        <p:txBody>
          <a:bodyPr wrap="square">
            <a:spAutoFit/>
          </a:bodyPr>
          <a:lstStyle/>
          <a:p>
            <a:r>
              <a:rPr lang="en-US" b="1" dirty="0"/>
              <a:t>Draw 5 circles.  Write or draw your answers in the circles.  One word or picture only.</a:t>
            </a:r>
          </a:p>
          <a:p>
            <a:endParaRPr lang="en-US" b="1" dirty="0"/>
          </a:p>
          <a:p>
            <a:pPr marL="407988" indent="-407988">
              <a:buAutoNum type="arabicPeriod"/>
            </a:pPr>
            <a:r>
              <a:rPr lang="en-US" sz="1800" dirty="0"/>
              <a:t>If you could eat your </a:t>
            </a:r>
            <a:r>
              <a:rPr lang="en-US" sz="1800" dirty="0" err="1"/>
              <a:t>favourite</a:t>
            </a:r>
            <a:r>
              <a:rPr lang="en-US" sz="1800" dirty="0"/>
              <a:t> meal right now, what would it be?</a:t>
            </a:r>
          </a:p>
          <a:p>
            <a:pPr marL="407988" indent="-407988">
              <a:buAutoNum type="arabicPeriod"/>
            </a:pPr>
            <a:r>
              <a:rPr lang="en-US" dirty="0"/>
              <a:t>If you think about someone who inspires you, who would it be?</a:t>
            </a:r>
          </a:p>
          <a:p>
            <a:pPr marL="407988" indent="-407988">
              <a:buAutoNum type="arabicPeriod"/>
            </a:pPr>
            <a:r>
              <a:rPr lang="en-US" sz="1800" dirty="0"/>
              <a:t>If I were to give you a ticket to somewhere you’ve been to in the world, where would you choose to go back to?</a:t>
            </a:r>
          </a:p>
          <a:p>
            <a:pPr marL="407988" indent="-407988">
              <a:buAutoNum type="arabicPeriod"/>
            </a:pPr>
            <a:r>
              <a:rPr lang="en-US" dirty="0"/>
              <a:t>If I asked you to summarize last year in 1 word, what word would you choose.</a:t>
            </a:r>
          </a:p>
          <a:p>
            <a:pPr marL="407988" indent="-407988">
              <a:buAutoNum type="arabicPeriod"/>
            </a:pPr>
            <a:r>
              <a:rPr lang="en-US" sz="1800" dirty="0"/>
              <a:t>Close your eye</a:t>
            </a:r>
            <a:r>
              <a:rPr lang="en-US" dirty="0"/>
              <a:t>s.  Imagine yourself 10 years from now.  Where are you living? What type of work are you doing?  Are you living with others or by yourself? Do you have any animals around you?  You can write more than one word or draw more than 1 picture for this one.</a:t>
            </a:r>
          </a:p>
        </p:txBody>
      </p:sp>
      <p:sp>
        <p:nvSpPr>
          <p:cNvPr id="5" name="TextBox 4">
            <a:extLst>
              <a:ext uri="{FF2B5EF4-FFF2-40B4-BE49-F238E27FC236}">
                <a16:creationId xmlns:a16="http://schemas.microsoft.com/office/drawing/2014/main" id="{C36453D9-A51D-481A-80F1-A602B8D9AE2F}"/>
              </a:ext>
            </a:extLst>
          </p:cNvPr>
          <p:cNvSpPr txBox="1"/>
          <p:nvPr/>
        </p:nvSpPr>
        <p:spPr>
          <a:xfrm>
            <a:off x="8343803" y="5339466"/>
            <a:ext cx="2833713" cy="369332"/>
          </a:xfrm>
          <a:prstGeom prst="rect">
            <a:avLst/>
          </a:prstGeom>
          <a:noFill/>
        </p:spPr>
        <p:txBody>
          <a:bodyPr wrap="square">
            <a:spAutoFit/>
          </a:bodyPr>
          <a:lstStyle/>
          <a:p>
            <a:r>
              <a:rPr lang="en-US" dirty="0"/>
              <a:t>(@teachingEAP2498, 2020)</a:t>
            </a:r>
            <a:endParaRPr lang="en-GB" dirty="0"/>
          </a:p>
        </p:txBody>
      </p:sp>
    </p:spTree>
    <p:extLst>
      <p:ext uri="{BB962C8B-B14F-4D97-AF65-F5344CB8AC3E}">
        <p14:creationId xmlns:p14="http://schemas.microsoft.com/office/powerpoint/2010/main" val="1162796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B696E-2210-3CE9-6121-D4AAC3BDEC58}"/>
              </a:ext>
            </a:extLst>
          </p:cNvPr>
          <p:cNvSpPr>
            <a:spLocks noGrp="1"/>
          </p:cNvSpPr>
          <p:nvPr>
            <p:ph type="title"/>
          </p:nvPr>
        </p:nvSpPr>
        <p:spPr/>
        <p:txBody>
          <a:bodyPr/>
          <a:lstStyle/>
          <a:p>
            <a:r>
              <a:rPr lang="en-US" b="1" dirty="0"/>
              <a:t>Building rapport</a:t>
            </a:r>
          </a:p>
        </p:txBody>
      </p:sp>
      <p:sp>
        <p:nvSpPr>
          <p:cNvPr id="3" name="Content Placeholder 2">
            <a:extLst>
              <a:ext uri="{FF2B5EF4-FFF2-40B4-BE49-F238E27FC236}">
                <a16:creationId xmlns:a16="http://schemas.microsoft.com/office/drawing/2014/main" id="{0BC0131C-08B8-E8AD-812A-6EAD8B4066E0}"/>
              </a:ext>
            </a:extLst>
          </p:cNvPr>
          <p:cNvSpPr>
            <a:spLocks noGrp="1"/>
          </p:cNvSpPr>
          <p:nvPr>
            <p:ph idx="1"/>
          </p:nvPr>
        </p:nvSpPr>
        <p:spPr/>
        <p:txBody>
          <a:bodyPr/>
          <a:lstStyle/>
          <a:p>
            <a:pPr marL="0" indent="0">
              <a:buNone/>
            </a:pPr>
            <a:r>
              <a:rPr lang="en-US" b="1" dirty="0"/>
              <a:t>Sources for EAP warmers.</a:t>
            </a:r>
          </a:p>
          <a:p>
            <a:pPr marL="0" indent="0">
              <a:buNone/>
            </a:pPr>
            <a:endParaRPr lang="en-US" b="1" dirty="0"/>
          </a:p>
          <a:p>
            <a:pPr marL="725488" indent="-725488"/>
            <a:r>
              <a:rPr lang="en-US" i="1" dirty="0"/>
              <a:t>Classroom dynamics </a:t>
            </a:r>
            <a:r>
              <a:rPr lang="en-US" dirty="0"/>
              <a:t>by Jill Hadfield.</a:t>
            </a:r>
          </a:p>
          <a:p>
            <a:pPr marL="725488" indent="-725488"/>
            <a:r>
              <a:rPr lang="en-US" i="1" dirty="0"/>
              <a:t>Warmers for EAP: standalone activities for busy teachers </a:t>
            </a:r>
            <a:r>
              <a:rPr lang="en-US" dirty="0"/>
              <a:t>by Richard Haywood.</a:t>
            </a:r>
          </a:p>
          <a:p>
            <a:pPr marL="725488" indent="-725488"/>
            <a:r>
              <a:rPr lang="en-US" i="1" dirty="0" err="1"/>
              <a:t>Energising</a:t>
            </a:r>
            <a:r>
              <a:rPr lang="en-US" i="1" dirty="0"/>
              <a:t> EAP </a:t>
            </a:r>
            <a:r>
              <a:rPr lang="en-US" dirty="0"/>
              <a:t>by Meredith Macaulay.</a:t>
            </a:r>
          </a:p>
          <a:p>
            <a:pPr marL="725488" indent="-725488"/>
            <a:r>
              <a:rPr lang="en-US" i="1" dirty="0"/>
              <a:t>TEFL EAP Warmers </a:t>
            </a:r>
            <a:r>
              <a:rPr lang="en-US" dirty="0"/>
              <a:t>by @teachingEAP2498, 2020) </a:t>
            </a:r>
            <a:r>
              <a:rPr lang="en-US" dirty="0">
                <a:hlinkClick r:id="rId2"/>
              </a:rPr>
              <a:t>https://www.youtube.com/watch?v=b6kRIHsoEjA</a:t>
            </a: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466238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C0C6D-05DF-8C92-79CB-BCCD350A0C3F}"/>
              </a:ext>
            </a:extLst>
          </p:cNvPr>
          <p:cNvSpPr>
            <a:spLocks noGrp="1"/>
          </p:cNvSpPr>
          <p:nvPr>
            <p:ph type="title"/>
          </p:nvPr>
        </p:nvSpPr>
        <p:spPr/>
        <p:txBody>
          <a:bodyPr/>
          <a:lstStyle/>
          <a:p>
            <a:r>
              <a:rPr lang="en-US" b="1" dirty="0"/>
              <a:t>Movement</a:t>
            </a:r>
          </a:p>
        </p:txBody>
      </p:sp>
      <p:sp>
        <p:nvSpPr>
          <p:cNvPr id="4" name="Content Placeholder 3">
            <a:extLst>
              <a:ext uri="{FF2B5EF4-FFF2-40B4-BE49-F238E27FC236}">
                <a16:creationId xmlns:a16="http://schemas.microsoft.com/office/drawing/2014/main" id="{D54CCD8B-8D07-7BD7-7955-28535993310A}"/>
              </a:ext>
            </a:extLst>
          </p:cNvPr>
          <p:cNvSpPr>
            <a:spLocks noGrp="1"/>
          </p:cNvSpPr>
          <p:nvPr>
            <p:ph idx="1"/>
          </p:nvPr>
        </p:nvSpPr>
        <p:spPr/>
        <p:txBody>
          <a:bodyPr/>
          <a:lstStyle/>
          <a:p>
            <a:pPr marL="725488" indent="-725488"/>
            <a:r>
              <a:rPr lang="en-US" dirty="0"/>
              <a:t>VARK model – most closely associated with work based on Gardner (1983).</a:t>
            </a:r>
          </a:p>
          <a:p>
            <a:pPr marL="725488" indent="-725488"/>
            <a:r>
              <a:rPr lang="en-US" dirty="0"/>
              <a:t>Not held up in experimental evidence (Massa and Mayer, 2006).</a:t>
            </a:r>
          </a:p>
          <a:p>
            <a:pPr marL="725488" indent="-725488"/>
            <a:r>
              <a:rPr lang="en-US" dirty="0"/>
              <a:t>No neurological basis (Blanchette, </a:t>
            </a:r>
            <a:r>
              <a:rPr lang="en-US" dirty="0" err="1"/>
              <a:t>Sarrasin</a:t>
            </a:r>
            <a:r>
              <a:rPr lang="en-US" dirty="0"/>
              <a:t> et. al. 2019).</a:t>
            </a:r>
          </a:p>
          <a:p>
            <a:pPr marL="0" indent="0">
              <a:buNone/>
            </a:pPr>
            <a:endParaRPr lang="en-US" dirty="0"/>
          </a:p>
          <a:p>
            <a:pPr marL="0" indent="0">
              <a:buNone/>
            </a:pPr>
            <a:endParaRPr lang="en-US" dirty="0"/>
          </a:p>
          <a:p>
            <a:pPr>
              <a:buFont typeface="Wingdings" panose="05000000000000000000" pitchFamily="2" charset="2"/>
              <a:buChar char="Ø"/>
            </a:pPr>
            <a:r>
              <a:rPr lang="en-US" dirty="0"/>
              <a:t> Persists in education.</a:t>
            </a:r>
          </a:p>
        </p:txBody>
      </p:sp>
      <p:pic>
        <p:nvPicPr>
          <p:cNvPr id="5" name="Picture 4">
            <a:extLst>
              <a:ext uri="{FF2B5EF4-FFF2-40B4-BE49-F238E27FC236}">
                <a16:creationId xmlns:a16="http://schemas.microsoft.com/office/drawing/2014/main" id="{DB14DDF5-CA5F-4E37-9E3B-5E995C6DB660}"/>
              </a:ext>
            </a:extLst>
          </p:cNvPr>
          <p:cNvPicPr>
            <a:picLocks noChangeAspect="1"/>
          </p:cNvPicPr>
          <p:nvPr/>
        </p:nvPicPr>
        <p:blipFill>
          <a:blip r:embed="rId2"/>
          <a:stretch>
            <a:fillRect/>
          </a:stretch>
        </p:blipFill>
        <p:spPr>
          <a:xfrm>
            <a:off x="8453991" y="3915850"/>
            <a:ext cx="2405890" cy="2396050"/>
          </a:xfrm>
          <a:prstGeom prst="rect">
            <a:avLst/>
          </a:prstGeom>
        </p:spPr>
      </p:pic>
    </p:spTree>
    <p:extLst>
      <p:ext uri="{BB962C8B-B14F-4D97-AF65-F5344CB8AC3E}">
        <p14:creationId xmlns:p14="http://schemas.microsoft.com/office/powerpoint/2010/main" val="3910621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5834F-15A6-E6B2-BA83-6BA278A24C46}"/>
              </a:ext>
            </a:extLst>
          </p:cNvPr>
          <p:cNvSpPr>
            <a:spLocks noGrp="1"/>
          </p:cNvSpPr>
          <p:nvPr>
            <p:ph type="title"/>
          </p:nvPr>
        </p:nvSpPr>
        <p:spPr/>
        <p:txBody>
          <a:bodyPr/>
          <a:lstStyle/>
          <a:p>
            <a:r>
              <a:rPr lang="en-US" b="1" dirty="0"/>
              <a:t>Movement</a:t>
            </a:r>
          </a:p>
        </p:txBody>
      </p:sp>
      <p:sp>
        <p:nvSpPr>
          <p:cNvPr id="3" name="Content Placeholder 2">
            <a:extLst>
              <a:ext uri="{FF2B5EF4-FFF2-40B4-BE49-F238E27FC236}">
                <a16:creationId xmlns:a16="http://schemas.microsoft.com/office/drawing/2014/main" id="{9685A593-8F28-E25D-EA28-22CF22F8CD13}"/>
              </a:ext>
            </a:extLst>
          </p:cNvPr>
          <p:cNvSpPr>
            <a:spLocks noGrp="1"/>
          </p:cNvSpPr>
          <p:nvPr>
            <p:ph idx="1"/>
          </p:nvPr>
        </p:nvSpPr>
        <p:spPr>
          <a:xfrm>
            <a:off x="838200" y="1690688"/>
            <a:ext cx="10515600" cy="4351338"/>
          </a:xfrm>
        </p:spPr>
        <p:txBody>
          <a:bodyPr/>
          <a:lstStyle/>
          <a:p>
            <a:pPr marL="755650" indent="-755650"/>
            <a:r>
              <a:rPr lang="en-US" dirty="0"/>
              <a:t>Different modalities suit different tasks, not different brains (Warne, 2020).</a:t>
            </a:r>
          </a:p>
          <a:p>
            <a:pPr marL="755650" indent="-755650"/>
            <a:r>
              <a:rPr lang="en-US" dirty="0"/>
              <a:t>Kinesthetic activities still have real applications (Chisholm and Spencer (2017).</a:t>
            </a:r>
          </a:p>
          <a:p>
            <a:pPr marL="755650" indent="-755650"/>
            <a:r>
              <a:rPr lang="en-US" dirty="0"/>
              <a:t>Important to understand why it is effective when implementing it.</a:t>
            </a:r>
          </a:p>
          <a:p>
            <a:pPr marL="755650" indent="-755650"/>
            <a:endParaRPr lang="en-US" dirty="0"/>
          </a:p>
          <a:p>
            <a:pPr>
              <a:buFont typeface="Wingdings" panose="05000000000000000000" pitchFamily="2" charset="2"/>
              <a:buChar char="Ø"/>
            </a:pPr>
            <a:r>
              <a:rPr lang="en-US" dirty="0"/>
              <a:t> Boredom reduction.</a:t>
            </a:r>
          </a:p>
          <a:p>
            <a:endParaRPr lang="en-US" dirty="0"/>
          </a:p>
        </p:txBody>
      </p:sp>
      <p:pic>
        <p:nvPicPr>
          <p:cNvPr id="6" name="Picture 5">
            <a:extLst>
              <a:ext uri="{FF2B5EF4-FFF2-40B4-BE49-F238E27FC236}">
                <a16:creationId xmlns:a16="http://schemas.microsoft.com/office/drawing/2014/main" id="{FEC07F70-D99E-4E2E-9CF0-89ECD1A88A95}"/>
              </a:ext>
            </a:extLst>
          </p:cNvPr>
          <p:cNvPicPr>
            <a:picLocks noChangeAspect="1"/>
          </p:cNvPicPr>
          <p:nvPr/>
        </p:nvPicPr>
        <p:blipFill>
          <a:blip r:embed="rId2"/>
          <a:stretch>
            <a:fillRect/>
          </a:stretch>
        </p:blipFill>
        <p:spPr>
          <a:xfrm>
            <a:off x="7632927" y="4033996"/>
            <a:ext cx="3496628" cy="2266631"/>
          </a:xfrm>
          <a:prstGeom prst="rect">
            <a:avLst/>
          </a:prstGeom>
        </p:spPr>
      </p:pic>
      <p:sp>
        <p:nvSpPr>
          <p:cNvPr id="7" name="TextBox 6">
            <a:extLst>
              <a:ext uri="{FF2B5EF4-FFF2-40B4-BE49-F238E27FC236}">
                <a16:creationId xmlns:a16="http://schemas.microsoft.com/office/drawing/2014/main" id="{32DAB667-D994-47FB-A3F2-7C8DA361B219}"/>
              </a:ext>
            </a:extLst>
          </p:cNvPr>
          <p:cNvSpPr txBox="1"/>
          <p:nvPr/>
        </p:nvSpPr>
        <p:spPr>
          <a:xfrm>
            <a:off x="7537269" y="6354375"/>
            <a:ext cx="2965268" cy="276999"/>
          </a:xfrm>
          <a:prstGeom prst="rect">
            <a:avLst/>
          </a:prstGeom>
          <a:noFill/>
        </p:spPr>
        <p:txBody>
          <a:bodyPr wrap="square" rtlCol="0">
            <a:spAutoFit/>
          </a:bodyPr>
          <a:lstStyle/>
          <a:p>
            <a:r>
              <a:rPr lang="en-GB" sz="1200" dirty="0"/>
              <a:t>Image source: pexels.com</a:t>
            </a:r>
          </a:p>
        </p:txBody>
      </p:sp>
    </p:spTree>
    <p:extLst>
      <p:ext uri="{BB962C8B-B14F-4D97-AF65-F5344CB8AC3E}">
        <p14:creationId xmlns:p14="http://schemas.microsoft.com/office/powerpoint/2010/main" val="3290595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7ECB4-DD51-52E6-56D5-3B127A8CC35D}"/>
              </a:ext>
            </a:extLst>
          </p:cNvPr>
          <p:cNvSpPr>
            <a:spLocks noGrp="1"/>
          </p:cNvSpPr>
          <p:nvPr>
            <p:ph type="title"/>
          </p:nvPr>
        </p:nvSpPr>
        <p:spPr/>
        <p:txBody>
          <a:bodyPr/>
          <a:lstStyle/>
          <a:p>
            <a:r>
              <a:rPr lang="en-US" b="1" dirty="0"/>
              <a:t>Movement </a:t>
            </a:r>
          </a:p>
        </p:txBody>
      </p:sp>
      <p:sp>
        <p:nvSpPr>
          <p:cNvPr id="3" name="Content Placeholder 2">
            <a:extLst>
              <a:ext uri="{FF2B5EF4-FFF2-40B4-BE49-F238E27FC236}">
                <a16:creationId xmlns:a16="http://schemas.microsoft.com/office/drawing/2014/main" id="{5FB36101-5873-8641-39E1-6B0FEA134D9E}"/>
              </a:ext>
            </a:extLst>
          </p:cNvPr>
          <p:cNvSpPr>
            <a:spLocks noGrp="1"/>
          </p:cNvSpPr>
          <p:nvPr>
            <p:ph idx="1"/>
          </p:nvPr>
        </p:nvSpPr>
        <p:spPr/>
        <p:txBody>
          <a:bodyPr/>
          <a:lstStyle/>
          <a:p>
            <a:pPr marL="0" indent="0">
              <a:buNone/>
            </a:pPr>
            <a:r>
              <a:rPr lang="en-US" dirty="0"/>
              <a:t>Chisholm &amp; Spencer’s (2017) general tips:</a:t>
            </a:r>
          </a:p>
          <a:p>
            <a:pPr marL="0" indent="0">
              <a:buNone/>
            </a:pPr>
            <a:endParaRPr lang="en-US" dirty="0"/>
          </a:p>
          <a:p>
            <a:pPr>
              <a:buFont typeface="Wingdings" panose="05000000000000000000" pitchFamily="2" charset="2"/>
              <a:buChar char="v"/>
            </a:pPr>
            <a:r>
              <a:rPr lang="en-US" dirty="0"/>
              <a:t> Experiment first – continue if positive.</a:t>
            </a:r>
          </a:p>
          <a:p>
            <a:pPr>
              <a:buFont typeface="Wingdings" panose="05000000000000000000" pitchFamily="2" charset="2"/>
              <a:buChar char="v"/>
            </a:pPr>
            <a:r>
              <a:rPr lang="en-US" dirty="0"/>
              <a:t> Some concepts lend themselves to kinesthetic activities. </a:t>
            </a:r>
          </a:p>
          <a:p>
            <a:pPr>
              <a:buFont typeface="Wingdings" panose="05000000000000000000" pitchFamily="2" charset="2"/>
              <a:buChar char="v"/>
            </a:pPr>
            <a:r>
              <a:rPr lang="en-US" dirty="0"/>
              <a:t> Must serve a clear pedagogical purpose.</a:t>
            </a:r>
          </a:p>
          <a:p>
            <a:pPr>
              <a:buFont typeface="Wingdings" panose="05000000000000000000" pitchFamily="2" charset="2"/>
              <a:buChar char="v"/>
            </a:pPr>
            <a:r>
              <a:rPr lang="en-US" dirty="0"/>
              <a:t> Consider how to accommodate possible learner limitations.</a:t>
            </a:r>
          </a:p>
          <a:p>
            <a:pPr>
              <a:buFont typeface="Wingdings" panose="05000000000000000000" pitchFamily="2" charset="2"/>
              <a:buChar char="v"/>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662910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B4D03-6472-4296-4218-7EE0AD1CAC7A}"/>
              </a:ext>
            </a:extLst>
          </p:cNvPr>
          <p:cNvSpPr>
            <a:spLocks noGrp="1"/>
          </p:cNvSpPr>
          <p:nvPr>
            <p:ph type="title"/>
          </p:nvPr>
        </p:nvSpPr>
        <p:spPr/>
        <p:txBody>
          <a:bodyPr/>
          <a:lstStyle/>
          <a:p>
            <a:r>
              <a:rPr lang="en-US" b="1" dirty="0"/>
              <a:t>Movement - activities</a:t>
            </a:r>
          </a:p>
        </p:txBody>
      </p:sp>
      <p:sp>
        <p:nvSpPr>
          <p:cNvPr id="3" name="Content Placeholder 2">
            <a:extLst>
              <a:ext uri="{FF2B5EF4-FFF2-40B4-BE49-F238E27FC236}">
                <a16:creationId xmlns:a16="http://schemas.microsoft.com/office/drawing/2014/main" id="{5D3228F2-5711-B1EE-CB41-4F22E23C49E4}"/>
              </a:ext>
            </a:extLst>
          </p:cNvPr>
          <p:cNvSpPr>
            <a:spLocks noGrp="1"/>
          </p:cNvSpPr>
          <p:nvPr>
            <p:ph idx="1"/>
          </p:nvPr>
        </p:nvSpPr>
        <p:spPr/>
        <p:txBody>
          <a:bodyPr/>
          <a:lstStyle/>
          <a:p>
            <a:pPr marL="0" indent="0">
              <a:buNone/>
            </a:pPr>
            <a:r>
              <a:rPr lang="en-US" dirty="0"/>
              <a:t>Easy to prepare and apply to pre-existing lesson plans.</a:t>
            </a:r>
          </a:p>
          <a:p>
            <a:pPr marL="0" indent="0">
              <a:buNone/>
            </a:pPr>
            <a:endParaRPr lang="en-US" dirty="0"/>
          </a:p>
          <a:p>
            <a:pPr marL="725488" indent="-725488"/>
            <a:r>
              <a:rPr lang="en-US" dirty="0"/>
              <a:t>Feedback on whiteboard</a:t>
            </a:r>
          </a:p>
          <a:p>
            <a:pPr marL="725488" indent="-725488"/>
            <a:r>
              <a:rPr lang="en-US" dirty="0"/>
              <a:t>Post-it notes around room</a:t>
            </a:r>
          </a:p>
          <a:p>
            <a:pPr marL="725488" indent="-725488"/>
            <a:r>
              <a:rPr lang="en-US" dirty="0"/>
              <a:t>Discovery task/jigsaw</a:t>
            </a:r>
          </a:p>
        </p:txBody>
      </p:sp>
      <p:pic>
        <p:nvPicPr>
          <p:cNvPr id="8" name="Picture 7">
            <a:extLst>
              <a:ext uri="{FF2B5EF4-FFF2-40B4-BE49-F238E27FC236}">
                <a16:creationId xmlns:a16="http://schemas.microsoft.com/office/drawing/2014/main" id="{51C64AC0-29D2-4BFA-BDE8-43FEC41BF8D0}"/>
              </a:ext>
            </a:extLst>
          </p:cNvPr>
          <p:cNvPicPr>
            <a:picLocks noChangeAspect="1"/>
          </p:cNvPicPr>
          <p:nvPr/>
        </p:nvPicPr>
        <p:blipFill>
          <a:blip r:embed="rId2"/>
          <a:stretch>
            <a:fillRect/>
          </a:stretch>
        </p:blipFill>
        <p:spPr>
          <a:xfrm>
            <a:off x="8370433" y="2580095"/>
            <a:ext cx="2785247" cy="3483498"/>
          </a:xfrm>
          <a:prstGeom prst="rect">
            <a:avLst/>
          </a:prstGeom>
        </p:spPr>
      </p:pic>
      <p:sp>
        <p:nvSpPr>
          <p:cNvPr id="10" name="TextBox 9">
            <a:extLst>
              <a:ext uri="{FF2B5EF4-FFF2-40B4-BE49-F238E27FC236}">
                <a16:creationId xmlns:a16="http://schemas.microsoft.com/office/drawing/2014/main" id="{89295D23-5CDB-4A48-9240-310C4DFF0EFA}"/>
              </a:ext>
            </a:extLst>
          </p:cNvPr>
          <p:cNvSpPr txBox="1"/>
          <p:nvPr/>
        </p:nvSpPr>
        <p:spPr>
          <a:xfrm>
            <a:off x="8280422" y="6215876"/>
            <a:ext cx="2965268" cy="276999"/>
          </a:xfrm>
          <a:prstGeom prst="rect">
            <a:avLst/>
          </a:prstGeom>
          <a:noFill/>
        </p:spPr>
        <p:txBody>
          <a:bodyPr wrap="square" rtlCol="0">
            <a:spAutoFit/>
          </a:bodyPr>
          <a:lstStyle/>
          <a:p>
            <a:r>
              <a:rPr lang="en-GB" sz="1200" dirty="0"/>
              <a:t>Image source: Pexels.com</a:t>
            </a:r>
          </a:p>
        </p:txBody>
      </p:sp>
    </p:spTree>
    <p:extLst>
      <p:ext uri="{BB962C8B-B14F-4D97-AF65-F5344CB8AC3E}">
        <p14:creationId xmlns:p14="http://schemas.microsoft.com/office/powerpoint/2010/main" val="3497920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57D06-8BAC-CEA3-B75B-3F395E0547AF}"/>
              </a:ext>
            </a:extLst>
          </p:cNvPr>
          <p:cNvSpPr>
            <a:spLocks noGrp="1"/>
          </p:cNvSpPr>
          <p:nvPr>
            <p:ph type="title"/>
          </p:nvPr>
        </p:nvSpPr>
        <p:spPr/>
        <p:txBody>
          <a:bodyPr/>
          <a:lstStyle/>
          <a:p>
            <a:r>
              <a:rPr lang="en-US" b="1" dirty="0"/>
              <a:t>Learner empowerment</a:t>
            </a:r>
          </a:p>
        </p:txBody>
      </p:sp>
      <p:sp>
        <p:nvSpPr>
          <p:cNvPr id="3" name="Content Placeholder 2">
            <a:extLst>
              <a:ext uri="{FF2B5EF4-FFF2-40B4-BE49-F238E27FC236}">
                <a16:creationId xmlns:a16="http://schemas.microsoft.com/office/drawing/2014/main" id="{2335BC4F-2C9D-A532-C88D-9555BF9B8525}"/>
              </a:ext>
            </a:extLst>
          </p:cNvPr>
          <p:cNvSpPr>
            <a:spLocks noGrp="1"/>
          </p:cNvSpPr>
          <p:nvPr>
            <p:ph idx="1"/>
          </p:nvPr>
        </p:nvSpPr>
        <p:spPr>
          <a:xfrm>
            <a:off x="681445" y="3225257"/>
            <a:ext cx="10515600" cy="2744469"/>
          </a:xfrm>
        </p:spPr>
        <p:txBody>
          <a:bodyPr/>
          <a:lstStyle/>
          <a:p>
            <a:pPr marL="725488" indent="-725488"/>
            <a:r>
              <a:rPr lang="en-US" dirty="0"/>
              <a:t>Desired outcome versus barriers to success.</a:t>
            </a:r>
          </a:p>
          <a:p>
            <a:pPr marL="725488" indent="-725488"/>
            <a:r>
              <a:rPr lang="en-US" dirty="0"/>
              <a:t>Issues: passive learners, differences between UK style education and previous experiences, language barrier, stress, loneliness…</a:t>
            </a:r>
          </a:p>
          <a:p>
            <a:pPr marL="725488" indent="-725488"/>
            <a:r>
              <a:rPr lang="en-US" dirty="0"/>
              <a:t>How can we facilitate a growth mindset?</a:t>
            </a:r>
          </a:p>
          <a:p>
            <a:pPr marL="0" indent="0">
              <a:buNone/>
            </a:pPr>
            <a:endParaRPr lang="en-US" dirty="0"/>
          </a:p>
        </p:txBody>
      </p:sp>
      <p:sp>
        <p:nvSpPr>
          <p:cNvPr id="7" name="TextBox 6">
            <a:extLst>
              <a:ext uri="{FF2B5EF4-FFF2-40B4-BE49-F238E27FC236}">
                <a16:creationId xmlns:a16="http://schemas.microsoft.com/office/drawing/2014/main" id="{3228EED3-4D43-42D6-801C-84098F7E2125}"/>
              </a:ext>
            </a:extLst>
          </p:cNvPr>
          <p:cNvSpPr txBox="1"/>
          <p:nvPr/>
        </p:nvSpPr>
        <p:spPr>
          <a:xfrm>
            <a:off x="7617823" y="2780684"/>
            <a:ext cx="2965268" cy="276999"/>
          </a:xfrm>
          <a:prstGeom prst="rect">
            <a:avLst/>
          </a:prstGeom>
          <a:noFill/>
        </p:spPr>
        <p:txBody>
          <a:bodyPr wrap="square" rtlCol="0">
            <a:spAutoFit/>
          </a:bodyPr>
          <a:lstStyle/>
          <a:p>
            <a:r>
              <a:rPr lang="en-GB" sz="1200" dirty="0"/>
              <a:t>Image source: Pexels.com</a:t>
            </a:r>
          </a:p>
        </p:txBody>
      </p:sp>
      <p:pic>
        <p:nvPicPr>
          <p:cNvPr id="9" name="Picture 8">
            <a:extLst>
              <a:ext uri="{FF2B5EF4-FFF2-40B4-BE49-F238E27FC236}">
                <a16:creationId xmlns:a16="http://schemas.microsoft.com/office/drawing/2014/main" id="{DFF9C31B-C9A4-4466-9930-B33443D2EB65}"/>
              </a:ext>
            </a:extLst>
          </p:cNvPr>
          <p:cNvPicPr>
            <a:picLocks noChangeAspect="1"/>
          </p:cNvPicPr>
          <p:nvPr/>
        </p:nvPicPr>
        <p:blipFill>
          <a:blip r:embed="rId2"/>
          <a:stretch>
            <a:fillRect/>
          </a:stretch>
        </p:blipFill>
        <p:spPr>
          <a:xfrm>
            <a:off x="7733210" y="659200"/>
            <a:ext cx="3729445" cy="1965909"/>
          </a:xfrm>
          <a:prstGeom prst="rect">
            <a:avLst/>
          </a:prstGeom>
        </p:spPr>
      </p:pic>
    </p:spTree>
    <p:extLst>
      <p:ext uri="{BB962C8B-B14F-4D97-AF65-F5344CB8AC3E}">
        <p14:creationId xmlns:p14="http://schemas.microsoft.com/office/powerpoint/2010/main" val="3440498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02DB7-AC7D-A20E-FD5D-B1B17B17F520}"/>
              </a:ext>
            </a:extLst>
          </p:cNvPr>
          <p:cNvSpPr>
            <a:spLocks noGrp="1"/>
          </p:cNvSpPr>
          <p:nvPr>
            <p:ph type="title"/>
          </p:nvPr>
        </p:nvSpPr>
        <p:spPr>
          <a:xfrm>
            <a:off x="703289" y="365125"/>
            <a:ext cx="10515600" cy="1325563"/>
          </a:xfrm>
        </p:spPr>
        <p:txBody>
          <a:bodyPr/>
          <a:lstStyle/>
          <a:p>
            <a:r>
              <a:rPr lang="en-US" b="1" dirty="0"/>
              <a:t>Learner empowerment</a:t>
            </a:r>
          </a:p>
        </p:txBody>
      </p:sp>
      <p:sp>
        <p:nvSpPr>
          <p:cNvPr id="3" name="Content Placeholder 2">
            <a:extLst>
              <a:ext uri="{FF2B5EF4-FFF2-40B4-BE49-F238E27FC236}">
                <a16:creationId xmlns:a16="http://schemas.microsoft.com/office/drawing/2014/main" id="{8816482A-5F56-4930-4898-8A9CB4697E6A}"/>
              </a:ext>
            </a:extLst>
          </p:cNvPr>
          <p:cNvSpPr>
            <a:spLocks noGrp="1"/>
          </p:cNvSpPr>
          <p:nvPr>
            <p:ph idx="1"/>
          </p:nvPr>
        </p:nvSpPr>
        <p:spPr>
          <a:xfrm>
            <a:off x="703289" y="2252383"/>
            <a:ext cx="10515600" cy="4351338"/>
          </a:xfrm>
        </p:spPr>
        <p:txBody>
          <a:bodyPr/>
          <a:lstStyle/>
          <a:p>
            <a:pPr marL="715963" indent="-715963"/>
            <a:r>
              <a:rPr lang="en-US" dirty="0" err="1"/>
              <a:t>Instil</a:t>
            </a:r>
            <a:r>
              <a:rPr lang="en-US" dirty="0"/>
              <a:t> self-belief. </a:t>
            </a:r>
          </a:p>
          <a:p>
            <a:pPr marL="715963" indent="-715963"/>
            <a:r>
              <a:rPr lang="en-US" dirty="0"/>
              <a:t>Encourage self-regulation of emotional responses. What went right?  What went wrong?  What did you learn? What will you do differently?</a:t>
            </a:r>
          </a:p>
          <a:p>
            <a:pPr marL="715963" indent="-715963"/>
            <a:r>
              <a:rPr lang="en-US" dirty="0" err="1"/>
              <a:t>Mentimeter</a:t>
            </a:r>
            <a:r>
              <a:rPr lang="en-US" dirty="0"/>
              <a:t>.  How do you feel about the assessment you have just completed? </a:t>
            </a:r>
          </a:p>
          <a:p>
            <a:pPr marL="715963" indent="-715963"/>
            <a:r>
              <a:rPr lang="en-US" dirty="0"/>
              <a:t>Minute paper.  Enables teacher to keep apace with learners’ state of mind and sense of progress.</a:t>
            </a:r>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B8EB3A52-DAF3-4617-BAAD-44F557B1B89C}"/>
              </a:ext>
            </a:extLst>
          </p:cNvPr>
          <p:cNvPicPr>
            <a:picLocks noChangeAspect="1"/>
          </p:cNvPicPr>
          <p:nvPr/>
        </p:nvPicPr>
        <p:blipFill>
          <a:blip r:embed="rId2"/>
          <a:stretch>
            <a:fillRect/>
          </a:stretch>
        </p:blipFill>
        <p:spPr>
          <a:xfrm>
            <a:off x="7886700" y="441325"/>
            <a:ext cx="3457576" cy="1894402"/>
          </a:xfrm>
          <a:prstGeom prst="rect">
            <a:avLst/>
          </a:prstGeom>
        </p:spPr>
      </p:pic>
    </p:spTree>
    <p:extLst>
      <p:ext uri="{BB962C8B-B14F-4D97-AF65-F5344CB8AC3E}">
        <p14:creationId xmlns:p14="http://schemas.microsoft.com/office/powerpoint/2010/main" val="2037763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4C301-79C7-286D-344F-46FB360612AB}"/>
              </a:ext>
            </a:extLst>
          </p:cNvPr>
          <p:cNvSpPr>
            <a:spLocks noGrp="1"/>
          </p:cNvSpPr>
          <p:nvPr>
            <p:ph type="title"/>
          </p:nvPr>
        </p:nvSpPr>
        <p:spPr/>
        <p:txBody>
          <a:bodyPr/>
          <a:lstStyle/>
          <a:p>
            <a:r>
              <a:rPr lang="en-US" b="1" dirty="0"/>
              <a:t>Learner empowerment</a:t>
            </a:r>
          </a:p>
        </p:txBody>
      </p:sp>
      <p:sp>
        <p:nvSpPr>
          <p:cNvPr id="3" name="Content Placeholder 2">
            <a:extLst>
              <a:ext uri="{FF2B5EF4-FFF2-40B4-BE49-F238E27FC236}">
                <a16:creationId xmlns:a16="http://schemas.microsoft.com/office/drawing/2014/main" id="{F47ED701-FBCB-5164-25C1-6B2280B8550E}"/>
              </a:ext>
            </a:extLst>
          </p:cNvPr>
          <p:cNvSpPr>
            <a:spLocks noGrp="1"/>
          </p:cNvSpPr>
          <p:nvPr>
            <p:ph idx="1"/>
          </p:nvPr>
        </p:nvSpPr>
        <p:spPr/>
        <p:txBody>
          <a:bodyPr>
            <a:normAutofit fontScale="25000" lnSpcReduction="20000"/>
          </a:bodyPr>
          <a:lstStyle/>
          <a:p>
            <a:pPr marL="719138" indent="-719138"/>
            <a:r>
              <a:rPr lang="en-US" sz="9600" dirty="0"/>
              <a:t>Encourage a sense of agency and an active learning culture through goal-setting.  </a:t>
            </a:r>
          </a:p>
          <a:p>
            <a:pPr marL="0" indent="0">
              <a:buNone/>
            </a:pPr>
            <a:endParaRPr lang="en-US" sz="9600" dirty="0"/>
          </a:p>
          <a:p>
            <a:pPr marL="719138" indent="-719138"/>
            <a:r>
              <a:rPr lang="en-US" sz="9600" dirty="0"/>
              <a:t>Whitmore’s GROW model – teacher as coach (Mercer &amp; </a:t>
            </a:r>
            <a:r>
              <a:rPr lang="en-US" sz="9600" dirty="0" err="1"/>
              <a:t>Dornyei</a:t>
            </a:r>
            <a:r>
              <a:rPr lang="en-US" sz="9600" dirty="0"/>
              <a:t>, 2020, p.41)</a:t>
            </a:r>
          </a:p>
          <a:p>
            <a:pPr marL="719138" indent="-719138"/>
            <a:endParaRPr lang="en-US" sz="9600" dirty="0"/>
          </a:p>
          <a:p>
            <a:pPr marL="0" indent="0">
              <a:buNone/>
            </a:pPr>
            <a:r>
              <a:rPr lang="en-US" sz="9600" dirty="0"/>
              <a:t>	</a:t>
            </a:r>
            <a:r>
              <a:rPr lang="en-US" sz="9600" i="1" dirty="0"/>
              <a:t>G	What are your goals?</a:t>
            </a:r>
          </a:p>
          <a:p>
            <a:pPr marL="0" indent="0">
              <a:buNone/>
            </a:pPr>
            <a:r>
              <a:rPr lang="en-US" sz="9600" i="1" dirty="0"/>
              <a:t>	R	What is the reality?</a:t>
            </a:r>
          </a:p>
          <a:p>
            <a:pPr marL="0" indent="0">
              <a:buNone/>
            </a:pPr>
            <a:r>
              <a:rPr lang="en-US" sz="9600" i="1" dirty="0"/>
              <a:t>	O	What are your options?</a:t>
            </a:r>
          </a:p>
          <a:p>
            <a:pPr marL="0" indent="0">
              <a:buNone/>
            </a:pPr>
            <a:r>
              <a:rPr lang="en-US" sz="9600" i="1" dirty="0"/>
              <a:t>	W	What will you do?</a:t>
            </a:r>
            <a:r>
              <a:rPr lang="en-US" sz="9600" dirty="0"/>
              <a:t>	</a:t>
            </a:r>
          </a:p>
          <a:p>
            <a:pPr marL="0" indent="0">
              <a:buNone/>
            </a:pPr>
            <a:endParaRPr lang="en-US" sz="9600" dirty="0"/>
          </a:p>
          <a:p>
            <a:pPr marL="719138" indent="-719138"/>
            <a:r>
              <a:rPr lang="en-US" sz="9600" dirty="0"/>
              <a:t>Build realistic awareness of strengths, weaknesses and how to improve.</a:t>
            </a:r>
          </a:p>
          <a:p>
            <a:pPr marL="457200" lvl="1" indent="0">
              <a:buNone/>
            </a:pPr>
            <a:r>
              <a:rPr lang="en-US" sz="9600" dirty="0"/>
              <a:t>	</a:t>
            </a:r>
          </a:p>
          <a:p>
            <a:pPr marL="0" indent="0">
              <a:buNone/>
            </a:pPr>
            <a:r>
              <a:rPr lang="en-US" dirty="0"/>
              <a:t>	</a:t>
            </a:r>
          </a:p>
        </p:txBody>
      </p:sp>
      <p:pic>
        <p:nvPicPr>
          <p:cNvPr id="4" name="Picture 3">
            <a:extLst>
              <a:ext uri="{FF2B5EF4-FFF2-40B4-BE49-F238E27FC236}">
                <a16:creationId xmlns:a16="http://schemas.microsoft.com/office/drawing/2014/main" id="{01F31903-DB10-5F24-D705-E1D848013D0D}"/>
              </a:ext>
            </a:extLst>
          </p:cNvPr>
          <p:cNvPicPr>
            <a:picLocks noChangeAspect="1"/>
          </p:cNvPicPr>
          <p:nvPr/>
        </p:nvPicPr>
        <p:blipFill>
          <a:blip r:embed="rId2"/>
          <a:stretch>
            <a:fillRect/>
          </a:stretch>
        </p:blipFill>
        <p:spPr>
          <a:xfrm>
            <a:off x="8590188" y="3429000"/>
            <a:ext cx="2257426" cy="1728213"/>
          </a:xfrm>
          <a:prstGeom prst="rect">
            <a:avLst/>
          </a:prstGeom>
        </p:spPr>
      </p:pic>
      <p:sp>
        <p:nvSpPr>
          <p:cNvPr id="5" name="TextBox 4">
            <a:extLst>
              <a:ext uri="{FF2B5EF4-FFF2-40B4-BE49-F238E27FC236}">
                <a16:creationId xmlns:a16="http://schemas.microsoft.com/office/drawing/2014/main" id="{6640DDB4-B97E-4B0B-AA6F-B3503797E1A2}"/>
              </a:ext>
            </a:extLst>
          </p:cNvPr>
          <p:cNvSpPr txBox="1"/>
          <p:nvPr/>
        </p:nvSpPr>
        <p:spPr>
          <a:xfrm>
            <a:off x="10068923" y="6483589"/>
            <a:ext cx="2965268" cy="276999"/>
          </a:xfrm>
          <a:prstGeom prst="rect">
            <a:avLst/>
          </a:prstGeom>
          <a:noFill/>
        </p:spPr>
        <p:txBody>
          <a:bodyPr wrap="square" rtlCol="0">
            <a:spAutoFit/>
          </a:bodyPr>
          <a:lstStyle/>
          <a:p>
            <a:r>
              <a:rPr lang="en-GB" sz="1200" dirty="0"/>
              <a:t>Image source: Pexels.com</a:t>
            </a:r>
          </a:p>
        </p:txBody>
      </p:sp>
    </p:spTree>
    <p:extLst>
      <p:ext uri="{BB962C8B-B14F-4D97-AF65-F5344CB8AC3E}">
        <p14:creationId xmlns:p14="http://schemas.microsoft.com/office/powerpoint/2010/main" val="3353701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CD80-4F37-7B86-4710-BF5812A2AA96}"/>
              </a:ext>
            </a:extLst>
          </p:cNvPr>
          <p:cNvSpPr>
            <a:spLocks noGrp="1"/>
          </p:cNvSpPr>
          <p:nvPr>
            <p:ph type="title"/>
          </p:nvPr>
        </p:nvSpPr>
        <p:spPr/>
        <p:txBody>
          <a:bodyPr/>
          <a:lstStyle/>
          <a:p>
            <a:r>
              <a:rPr lang="en-US" b="1" dirty="0"/>
              <a:t>Learner empowerment</a:t>
            </a:r>
          </a:p>
        </p:txBody>
      </p:sp>
      <p:sp>
        <p:nvSpPr>
          <p:cNvPr id="3" name="Content Placeholder 2">
            <a:extLst>
              <a:ext uri="{FF2B5EF4-FFF2-40B4-BE49-F238E27FC236}">
                <a16:creationId xmlns:a16="http://schemas.microsoft.com/office/drawing/2014/main" id="{C3A868CD-0351-C7CD-B848-23F877ABA4F7}"/>
              </a:ext>
            </a:extLst>
          </p:cNvPr>
          <p:cNvSpPr>
            <a:spLocks noGrp="1"/>
          </p:cNvSpPr>
          <p:nvPr>
            <p:ph idx="1"/>
          </p:nvPr>
        </p:nvSpPr>
        <p:spPr>
          <a:xfrm>
            <a:off x="838200" y="1554162"/>
            <a:ext cx="10515600" cy="4351338"/>
          </a:xfrm>
        </p:spPr>
        <p:txBody>
          <a:bodyPr>
            <a:normAutofit fontScale="85000" lnSpcReduction="20000"/>
          </a:bodyPr>
          <a:lstStyle/>
          <a:p>
            <a:pPr marL="0" indent="0">
              <a:buNone/>
            </a:pPr>
            <a:r>
              <a:rPr lang="en-US" sz="2000" dirty="0"/>
              <a:t>Goal setting – developing a positive attitude to the course.</a:t>
            </a:r>
          </a:p>
          <a:p>
            <a:pPr marL="0" indent="0">
              <a:buNone/>
            </a:pPr>
            <a:endParaRPr lang="en-US" sz="2000" dirty="0"/>
          </a:p>
          <a:p>
            <a:pPr marL="514350" indent="-514350">
              <a:buAutoNum type="arabicPeriod"/>
            </a:pPr>
            <a:r>
              <a:rPr lang="en-US" sz="2000" dirty="0"/>
              <a:t>Group students.  Provide a sheet of A3 paper.</a:t>
            </a:r>
          </a:p>
          <a:p>
            <a:pPr marL="0" indent="0">
              <a:buNone/>
            </a:pPr>
            <a:endParaRPr lang="en-US" sz="2000" dirty="0"/>
          </a:p>
          <a:p>
            <a:pPr marL="514350" indent="-514350">
              <a:buAutoNum type="arabicPeriod"/>
            </a:pPr>
            <a:r>
              <a:rPr lang="en-US" sz="2000" dirty="0"/>
              <a:t>Students brainstorm the ways in which aims can be achieved by</a:t>
            </a:r>
          </a:p>
          <a:p>
            <a:pPr marL="950913" indent="-457200">
              <a:buAutoNum type="alphaLcParenR"/>
            </a:pPr>
            <a:r>
              <a:rPr lang="en-US" sz="2000" dirty="0"/>
              <a:t>successful completion of the course   (e.g.  continue on to university)	</a:t>
            </a:r>
          </a:p>
          <a:p>
            <a:pPr marL="950913" indent="-457200">
              <a:buAutoNum type="alphaLcParenR"/>
            </a:pPr>
            <a:r>
              <a:rPr lang="en-US" sz="2000" dirty="0"/>
              <a:t>improving their level of English in general (e.g. better job prospects)</a:t>
            </a:r>
          </a:p>
          <a:p>
            <a:pPr marL="950913" indent="-457200">
              <a:buAutoNum type="alphaLcParenR"/>
            </a:pPr>
            <a:r>
              <a:rPr lang="en-US" sz="2000" dirty="0"/>
              <a:t>developing specific skills (e.g. better able to read and understand academic articles)</a:t>
            </a:r>
          </a:p>
          <a:p>
            <a:pPr marL="493713" indent="0">
              <a:buNone/>
            </a:pPr>
            <a:endParaRPr lang="en-US" sz="2000" dirty="0"/>
          </a:p>
          <a:p>
            <a:pPr marL="469900" indent="-457200">
              <a:buAutoNum type="arabicPeriod" startAt="3"/>
            </a:pPr>
            <a:r>
              <a:rPr lang="en-US" sz="2000" dirty="0"/>
              <a:t>Display A3 posters around walls to share ideas.</a:t>
            </a:r>
          </a:p>
          <a:p>
            <a:pPr marL="469900" indent="-457200">
              <a:buAutoNum type="arabicPeriod" startAt="3"/>
            </a:pPr>
            <a:endParaRPr lang="en-US" sz="2000" dirty="0"/>
          </a:p>
          <a:p>
            <a:pPr marL="469900" indent="-457200">
              <a:buAutoNum type="arabicPeriod" startAt="3"/>
            </a:pPr>
            <a:r>
              <a:rPr lang="en-US" sz="2000" dirty="0"/>
              <a:t>Students then ask themselves and write down the answers to the following questions:</a:t>
            </a:r>
          </a:p>
          <a:p>
            <a:pPr marL="812800" lvl="1" indent="-342900">
              <a:buAutoNum type="alphaLcParenR"/>
            </a:pPr>
            <a:r>
              <a:rPr lang="en-US" sz="1600" dirty="0"/>
              <a:t>What can you do now?</a:t>
            </a:r>
          </a:p>
          <a:p>
            <a:pPr marL="812800" lvl="1" indent="-342900">
              <a:buAutoNum type="alphaLcParenR"/>
            </a:pPr>
            <a:r>
              <a:rPr lang="en-US" sz="1600" dirty="0"/>
              <a:t>What should you be able to do to when you’ve finished the course?</a:t>
            </a:r>
          </a:p>
          <a:p>
            <a:pPr marL="812800" lvl="1" indent="-342900">
              <a:buAutoNum type="alphaLcParenR"/>
            </a:pPr>
            <a:r>
              <a:rPr lang="en-US" sz="1600" dirty="0"/>
              <a:t>What skills do I need to improve to achieve my aims?</a:t>
            </a:r>
          </a:p>
          <a:p>
            <a:pPr marL="812800" lvl="1" indent="-342900">
              <a:buAutoNum type="alphaLcParenR"/>
            </a:pPr>
            <a:endParaRPr lang="en-US" sz="1600" dirty="0"/>
          </a:p>
          <a:p>
            <a:pPr marL="950913" indent="-457200">
              <a:buAutoNum type="alphaLcParenR"/>
            </a:pPr>
            <a:endParaRPr lang="en-US" sz="2400" dirty="0"/>
          </a:p>
          <a:p>
            <a:pPr marL="950913" indent="-457200">
              <a:buAutoNum type="alphaLcParenR"/>
            </a:pPr>
            <a:endParaRPr lang="en-US" sz="2400" dirty="0"/>
          </a:p>
          <a:p>
            <a:pPr marL="950913" indent="-457200">
              <a:buAutoNum type="alphaLcParenR"/>
            </a:pPr>
            <a:endParaRPr lang="en-US" sz="2400" dirty="0"/>
          </a:p>
        </p:txBody>
      </p:sp>
      <p:sp>
        <p:nvSpPr>
          <p:cNvPr id="4" name="TextBox 3">
            <a:extLst>
              <a:ext uri="{FF2B5EF4-FFF2-40B4-BE49-F238E27FC236}">
                <a16:creationId xmlns:a16="http://schemas.microsoft.com/office/drawing/2014/main" id="{A7DE578F-0818-A5EF-8DB8-DF126C856186}"/>
              </a:ext>
            </a:extLst>
          </p:cNvPr>
          <p:cNvSpPr txBox="1"/>
          <p:nvPr/>
        </p:nvSpPr>
        <p:spPr>
          <a:xfrm>
            <a:off x="7815263" y="5905500"/>
            <a:ext cx="3157537" cy="369332"/>
          </a:xfrm>
          <a:prstGeom prst="rect">
            <a:avLst/>
          </a:prstGeom>
          <a:noFill/>
        </p:spPr>
        <p:txBody>
          <a:bodyPr wrap="square" rtlCol="0">
            <a:spAutoFit/>
          </a:bodyPr>
          <a:lstStyle/>
          <a:p>
            <a:r>
              <a:rPr lang="en-US" dirty="0"/>
              <a:t>May, 2000. p.19</a:t>
            </a:r>
          </a:p>
        </p:txBody>
      </p:sp>
    </p:spTree>
    <p:extLst>
      <p:ext uri="{BB962C8B-B14F-4D97-AF65-F5344CB8AC3E}">
        <p14:creationId xmlns:p14="http://schemas.microsoft.com/office/powerpoint/2010/main" val="720392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9ECFA-7B08-2609-498C-F01646E06CB7}"/>
              </a:ext>
            </a:extLst>
          </p:cNvPr>
          <p:cNvSpPr>
            <a:spLocks noGrp="1"/>
          </p:cNvSpPr>
          <p:nvPr>
            <p:ph type="title"/>
          </p:nvPr>
        </p:nvSpPr>
        <p:spPr/>
        <p:txBody>
          <a:bodyPr/>
          <a:lstStyle/>
          <a:p>
            <a:r>
              <a:rPr lang="en-US" dirty="0"/>
              <a:t>Learner empowerment – choice boards</a:t>
            </a:r>
          </a:p>
        </p:txBody>
      </p:sp>
      <p:pic>
        <p:nvPicPr>
          <p:cNvPr id="10" name="Picture 9">
            <a:extLst>
              <a:ext uri="{FF2B5EF4-FFF2-40B4-BE49-F238E27FC236}">
                <a16:creationId xmlns:a16="http://schemas.microsoft.com/office/drawing/2014/main" id="{998BF439-B45A-4B80-B265-6B96EC70EDA3}"/>
              </a:ext>
            </a:extLst>
          </p:cNvPr>
          <p:cNvPicPr>
            <a:picLocks noChangeAspect="1"/>
          </p:cNvPicPr>
          <p:nvPr/>
        </p:nvPicPr>
        <p:blipFill>
          <a:blip r:embed="rId2"/>
          <a:stretch>
            <a:fillRect/>
          </a:stretch>
        </p:blipFill>
        <p:spPr>
          <a:xfrm>
            <a:off x="838200" y="1405122"/>
            <a:ext cx="8991600" cy="4992503"/>
          </a:xfrm>
          <a:prstGeom prst="rect">
            <a:avLst/>
          </a:prstGeom>
        </p:spPr>
      </p:pic>
    </p:spTree>
    <p:extLst>
      <p:ext uri="{BB962C8B-B14F-4D97-AF65-F5344CB8AC3E}">
        <p14:creationId xmlns:p14="http://schemas.microsoft.com/office/powerpoint/2010/main" val="803255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54871-D401-2C43-E686-0C63D92CA623}"/>
              </a:ext>
            </a:extLst>
          </p:cNvPr>
          <p:cNvSpPr>
            <a:spLocks noGrp="1"/>
          </p:cNvSpPr>
          <p:nvPr>
            <p:ph type="title"/>
          </p:nvPr>
        </p:nvSpPr>
        <p:spPr/>
        <p:txBody>
          <a:bodyPr/>
          <a:lstStyle/>
          <a:p>
            <a:r>
              <a:rPr lang="en-US" b="1" dirty="0"/>
              <a:t>Signposting</a:t>
            </a:r>
          </a:p>
        </p:txBody>
      </p:sp>
      <p:sp>
        <p:nvSpPr>
          <p:cNvPr id="3" name="Content Placeholder 2">
            <a:extLst>
              <a:ext uri="{FF2B5EF4-FFF2-40B4-BE49-F238E27FC236}">
                <a16:creationId xmlns:a16="http://schemas.microsoft.com/office/drawing/2014/main" id="{233C4367-125E-791F-0B74-E1098177C771}"/>
              </a:ext>
            </a:extLst>
          </p:cNvPr>
          <p:cNvSpPr>
            <a:spLocks noGrp="1"/>
          </p:cNvSpPr>
          <p:nvPr>
            <p:ph idx="1"/>
          </p:nvPr>
        </p:nvSpPr>
        <p:spPr>
          <a:xfrm>
            <a:off x="838200" y="1464816"/>
            <a:ext cx="11111144" cy="5282213"/>
          </a:xfrm>
        </p:spPr>
        <p:txBody>
          <a:bodyPr>
            <a:normAutofit/>
          </a:bodyPr>
          <a:lstStyle/>
          <a:p>
            <a:pPr marL="0" indent="0">
              <a:buNone/>
            </a:pPr>
            <a:r>
              <a:rPr lang="en-US" dirty="0"/>
              <a:t>Transparency in learning and teaching (TILT)</a:t>
            </a:r>
          </a:p>
          <a:p>
            <a:pPr marL="0" indent="0">
              <a:buNone/>
            </a:pPr>
            <a:endParaRPr lang="en-US" dirty="0"/>
          </a:p>
          <a:p>
            <a:pPr marL="725488" indent="-725488"/>
            <a:r>
              <a:rPr lang="en-US" dirty="0"/>
              <a:t>Only small changes needed.</a:t>
            </a:r>
          </a:p>
          <a:p>
            <a:pPr marL="725488" indent="-725488"/>
            <a:r>
              <a:rPr lang="en-US" dirty="0"/>
              <a:t>Equitable – learners not from academic cultural background.</a:t>
            </a:r>
          </a:p>
          <a:p>
            <a:pPr marL="725488" indent="-725488"/>
            <a:r>
              <a:rPr lang="en-US" dirty="0"/>
              <a:t>Long-lasting benefits.</a:t>
            </a:r>
          </a:p>
          <a:p>
            <a:pPr marL="0" indent="0">
              <a:buNone/>
            </a:pPr>
            <a:endParaRPr lang="en-US" dirty="0"/>
          </a:p>
          <a:p>
            <a:pPr marL="0" indent="0">
              <a:buNone/>
            </a:pPr>
            <a:endParaRPr lang="en-US" dirty="0"/>
          </a:p>
          <a:p>
            <a:pPr marL="0" indent="0">
              <a:buNone/>
            </a:pPr>
            <a:r>
              <a:rPr lang="en-US" dirty="0"/>
              <a:t>						(</a:t>
            </a:r>
            <a:r>
              <a:rPr lang="en-US" dirty="0" err="1"/>
              <a:t>Winkelmes</a:t>
            </a:r>
            <a:r>
              <a:rPr lang="en-US" dirty="0"/>
              <a:t>, </a:t>
            </a:r>
            <a:r>
              <a:rPr lang="en-US" dirty="0" err="1"/>
              <a:t>Boye</a:t>
            </a:r>
            <a:r>
              <a:rPr lang="en-US" dirty="0"/>
              <a:t> and </a:t>
            </a:r>
            <a:r>
              <a:rPr lang="en-US" dirty="0" err="1"/>
              <a:t>Tapp</a:t>
            </a:r>
            <a:r>
              <a:rPr lang="en-US" dirty="0"/>
              <a:t>, 2019)</a:t>
            </a:r>
          </a:p>
          <a:p>
            <a:pPr marL="725488" indent="-725488"/>
            <a:endParaRPr lang="en-US" dirty="0"/>
          </a:p>
        </p:txBody>
      </p:sp>
    </p:spTree>
    <p:extLst>
      <p:ext uri="{BB962C8B-B14F-4D97-AF65-F5344CB8AC3E}">
        <p14:creationId xmlns:p14="http://schemas.microsoft.com/office/powerpoint/2010/main" val="190670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D026A-5A08-CEA7-27AD-DDDDA88ED405}"/>
              </a:ext>
            </a:extLst>
          </p:cNvPr>
          <p:cNvSpPr>
            <a:spLocks noGrp="1"/>
          </p:cNvSpPr>
          <p:nvPr>
            <p:ph type="title"/>
          </p:nvPr>
        </p:nvSpPr>
        <p:spPr>
          <a:xfrm>
            <a:off x="838200" y="211260"/>
            <a:ext cx="10515600" cy="1325563"/>
          </a:xfrm>
        </p:spPr>
        <p:txBody>
          <a:bodyPr>
            <a:normAutofit/>
          </a:bodyPr>
          <a:lstStyle/>
          <a:p>
            <a:r>
              <a:rPr lang="en-US" sz="4000" b="1" dirty="0"/>
              <a:t>Signposting – clear learning objectives</a:t>
            </a:r>
          </a:p>
        </p:txBody>
      </p:sp>
      <p:pic>
        <p:nvPicPr>
          <p:cNvPr id="4098" name="Picture 2">
            <a:extLst>
              <a:ext uri="{FF2B5EF4-FFF2-40B4-BE49-F238E27FC236}">
                <a16:creationId xmlns:a16="http://schemas.microsoft.com/office/drawing/2014/main" id="{8E581FA0-D219-90EE-18D4-9EC05C5A8F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059" y="1293821"/>
            <a:ext cx="4228381" cy="481206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BF391F24-CC24-2656-412E-E3FCC1CEF7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580" y="1236011"/>
            <a:ext cx="4651361" cy="47290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D5B3652-AFFF-94C4-A6DB-088164D73765}"/>
              </a:ext>
            </a:extLst>
          </p:cNvPr>
          <p:cNvSpPr txBox="1"/>
          <p:nvPr/>
        </p:nvSpPr>
        <p:spPr>
          <a:xfrm>
            <a:off x="5003321" y="1880558"/>
            <a:ext cx="1995579" cy="2554545"/>
          </a:xfrm>
          <a:prstGeom prst="rect">
            <a:avLst/>
          </a:prstGeom>
          <a:noFill/>
        </p:spPr>
        <p:txBody>
          <a:bodyPr wrap="square" rtlCol="0">
            <a:spAutoFit/>
          </a:bodyPr>
          <a:lstStyle/>
          <a:p>
            <a:r>
              <a:rPr lang="en-US" sz="2000" b="1" dirty="0"/>
              <a:t>DMUIC already does this (better than as suggested in the book).</a:t>
            </a:r>
          </a:p>
          <a:p>
            <a:endParaRPr lang="en-US" sz="2000" b="1" dirty="0"/>
          </a:p>
          <a:p>
            <a:r>
              <a:rPr lang="en-US" sz="2000" b="1" dirty="0"/>
              <a:t>Link to student aims.</a:t>
            </a:r>
          </a:p>
        </p:txBody>
      </p:sp>
      <p:sp>
        <p:nvSpPr>
          <p:cNvPr id="5" name="TextBox 4">
            <a:extLst>
              <a:ext uri="{FF2B5EF4-FFF2-40B4-BE49-F238E27FC236}">
                <a16:creationId xmlns:a16="http://schemas.microsoft.com/office/drawing/2014/main" id="{12E5C0B5-0929-52C6-F26B-99B832CF66A9}"/>
              </a:ext>
            </a:extLst>
          </p:cNvPr>
          <p:cNvSpPr txBox="1"/>
          <p:nvPr/>
        </p:nvSpPr>
        <p:spPr>
          <a:xfrm>
            <a:off x="7308541" y="6211694"/>
            <a:ext cx="4196919" cy="369332"/>
          </a:xfrm>
          <a:prstGeom prst="rect">
            <a:avLst/>
          </a:prstGeom>
          <a:noFill/>
        </p:spPr>
        <p:txBody>
          <a:bodyPr wrap="square">
            <a:spAutoFit/>
          </a:bodyPr>
          <a:lstStyle/>
          <a:p>
            <a:pPr marL="0" indent="0">
              <a:buNone/>
            </a:pPr>
            <a:r>
              <a:rPr lang="en-US" dirty="0"/>
              <a:t>(</a:t>
            </a:r>
            <a:r>
              <a:rPr lang="en-US" dirty="0" err="1"/>
              <a:t>Winkelmes</a:t>
            </a:r>
            <a:r>
              <a:rPr lang="en-US" dirty="0"/>
              <a:t>, </a:t>
            </a:r>
            <a:r>
              <a:rPr lang="en-US" dirty="0" err="1"/>
              <a:t>Boye</a:t>
            </a:r>
            <a:r>
              <a:rPr lang="en-US" dirty="0"/>
              <a:t> and </a:t>
            </a:r>
            <a:r>
              <a:rPr lang="en-US" dirty="0" err="1"/>
              <a:t>Tapp</a:t>
            </a:r>
            <a:r>
              <a:rPr lang="en-US" dirty="0"/>
              <a:t>, 2019, p.8)</a:t>
            </a:r>
          </a:p>
        </p:txBody>
      </p:sp>
    </p:spTree>
    <p:extLst>
      <p:ext uri="{BB962C8B-B14F-4D97-AF65-F5344CB8AC3E}">
        <p14:creationId xmlns:p14="http://schemas.microsoft.com/office/powerpoint/2010/main" val="3077727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08422-4B7D-5366-6D77-C6F08D147A99}"/>
              </a:ext>
            </a:extLst>
          </p:cNvPr>
          <p:cNvSpPr>
            <a:spLocks noGrp="1"/>
          </p:cNvSpPr>
          <p:nvPr>
            <p:ph type="title"/>
          </p:nvPr>
        </p:nvSpPr>
        <p:spPr/>
        <p:txBody>
          <a:bodyPr/>
          <a:lstStyle/>
          <a:p>
            <a:r>
              <a:rPr lang="en-US" b="1" dirty="0"/>
              <a:t>Signposting – explain everything</a:t>
            </a:r>
          </a:p>
        </p:txBody>
      </p:sp>
      <p:sp>
        <p:nvSpPr>
          <p:cNvPr id="3" name="Content Placeholder 2">
            <a:extLst>
              <a:ext uri="{FF2B5EF4-FFF2-40B4-BE49-F238E27FC236}">
                <a16:creationId xmlns:a16="http://schemas.microsoft.com/office/drawing/2014/main" id="{CD965188-5B7C-E468-BE85-9328A26A6D6B}"/>
              </a:ext>
            </a:extLst>
          </p:cNvPr>
          <p:cNvSpPr>
            <a:spLocks noGrp="1"/>
          </p:cNvSpPr>
          <p:nvPr>
            <p:ph idx="1"/>
          </p:nvPr>
        </p:nvSpPr>
        <p:spPr/>
        <p:txBody>
          <a:bodyPr/>
          <a:lstStyle/>
          <a:p>
            <a:pPr marL="725488" indent="-725488"/>
            <a:r>
              <a:rPr lang="en-US" dirty="0"/>
              <a:t>Never say ‘because that’s the way it is’.</a:t>
            </a:r>
          </a:p>
          <a:p>
            <a:pPr marL="725488" indent="-725488"/>
            <a:r>
              <a:rPr lang="en-US" dirty="0"/>
              <a:t>In a Harvard style reference list, why are book titles written in italics, but journal article titles written in inverted commas?</a:t>
            </a:r>
          </a:p>
          <a:p>
            <a:pPr marL="725488" indent="-725488"/>
            <a:r>
              <a:rPr lang="en-US" dirty="0"/>
              <a:t>Why does academic style usually preclude the use of first and second person pronouns?</a:t>
            </a:r>
          </a:p>
          <a:p>
            <a:pPr marL="725488" indent="-725488"/>
            <a:r>
              <a:rPr lang="en-US" dirty="0"/>
              <a:t>Tell students the reasons for these conventions.</a:t>
            </a:r>
          </a:p>
          <a:p>
            <a:pPr marL="725488" indent="-725488"/>
            <a:r>
              <a:rPr lang="en-US" dirty="0"/>
              <a:t>Link to </a:t>
            </a:r>
            <a:r>
              <a:rPr lang="en-US" i="1" dirty="0"/>
              <a:t>their</a:t>
            </a:r>
            <a:r>
              <a:rPr lang="en-US" dirty="0"/>
              <a:t> future.</a:t>
            </a:r>
          </a:p>
        </p:txBody>
      </p:sp>
    </p:spTree>
    <p:extLst>
      <p:ext uri="{BB962C8B-B14F-4D97-AF65-F5344CB8AC3E}">
        <p14:creationId xmlns:p14="http://schemas.microsoft.com/office/powerpoint/2010/main" val="2602274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7ED91-0F81-D951-1CBC-50DDF3660D89}"/>
              </a:ext>
            </a:extLst>
          </p:cNvPr>
          <p:cNvSpPr>
            <a:spLocks noGrp="1"/>
          </p:cNvSpPr>
          <p:nvPr>
            <p:ph type="title"/>
          </p:nvPr>
        </p:nvSpPr>
        <p:spPr/>
        <p:txBody>
          <a:bodyPr/>
          <a:lstStyle/>
          <a:p>
            <a:r>
              <a:rPr lang="en-US" b="1" dirty="0"/>
              <a:t>Embracing multiculturalism</a:t>
            </a:r>
          </a:p>
        </p:txBody>
      </p:sp>
      <p:sp>
        <p:nvSpPr>
          <p:cNvPr id="3" name="Content Placeholder 2">
            <a:extLst>
              <a:ext uri="{FF2B5EF4-FFF2-40B4-BE49-F238E27FC236}">
                <a16:creationId xmlns:a16="http://schemas.microsoft.com/office/drawing/2014/main" id="{B5D85485-7657-1D7D-2D56-E3127087B116}"/>
              </a:ext>
            </a:extLst>
          </p:cNvPr>
          <p:cNvSpPr>
            <a:spLocks noGrp="1"/>
          </p:cNvSpPr>
          <p:nvPr>
            <p:ph idx="1"/>
          </p:nvPr>
        </p:nvSpPr>
        <p:spPr/>
        <p:txBody>
          <a:bodyPr/>
          <a:lstStyle/>
          <a:p>
            <a:pPr marL="719138" indent="-719138"/>
            <a:r>
              <a:rPr lang="en-US" dirty="0"/>
              <a:t>International students, joining a highly multicultural environment, perhaps transiently.</a:t>
            </a:r>
          </a:p>
          <a:p>
            <a:pPr marL="719138" indent="-719138"/>
            <a:r>
              <a:rPr lang="en-US" dirty="0"/>
              <a:t>Global citizens; range of linguistic resources at their disposal; access to global culture through the internet (Baker, p. 19).  </a:t>
            </a:r>
          </a:p>
          <a:p>
            <a:pPr marL="719138" indent="-719138"/>
            <a:r>
              <a:rPr lang="en-US" dirty="0"/>
              <a:t>Develop intercultural communication skills and understanding.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61653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8C545-B163-41D0-9C43-D5CE9ADCE0B4}"/>
              </a:ext>
            </a:extLst>
          </p:cNvPr>
          <p:cNvSpPr>
            <a:spLocks noGrp="1"/>
          </p:cNvSpPr>
          <p:nvPr>
            <p:ph type="title"/>
          </p:nvPr>
        </p:nvSpPr>
        <p:spPr>
          <a:xfrm>
            <a:off x="838200" y="102599"/>
            <a:ext cx="10515600" cy="1325563"/>
          </a:xfrm>
        </p:spPr>
        <p:txBody>
          <a:bodyPr/>
          <a:lstStyle/>
          <a:p>
            <a:r>
              <a:rPr lang="en-GB" b="1" dirty="0"/>
              <a:t>Embracing multiculturalism</a:t>
            </a:r>
          </a:p>
        </p:txBody>
      </p:sp>
      <p:sp>
        <p:nvSpPr>
          <p:cNvPr id="3" name="Content Placeholder 2">
            <a:extLst>
              <a:ext uri="{FF2B5EF4-FFF2-40B4-BE49-F238E27FC236}">
                <a16:creationId xmlns:a16="http://schemas.microsoft.com/office/drawing/2014/main" id="{11F6E41D-698B-4486-BD3B-8CE7F7B43877}"/>
              </a:ext>
            </a:extLst>
          </p:cNvPr>
          <p:cNvSpPr>
            <a:spLocks noGrp="1"/>
          </p:cNvSpPr>
          <p:nvPr>
            <p:ph idx="1"/>
          </p:nvPr>
        </p:nvSpPr>
        <p:spPr>
          <a:xfrm>
            <a:off x="838200" y="1325563"/>
            <a:ext cx="10515600" cy="5429838"/>
          </a:xfrm>
        </p:spPr>
        <p:txBody>
          <a:bodyPr>
            <a:normAutofit/>
          </a:bodyPr>
          <a:lstStyle/>
          <a:p>
            <a:pPr marL="719138" indent="-719138"/>
            <a:r>
              <a:rPr lang="en-GB" sz="2400" dirty="0"/>
              <a:t>Build awareness of other cultures.</a:t>
            </a:r>
          </a:p>
          <a:p>
            <a:pPr marL="719138" indent="-719138"/>
            <a:r>
              <a:rPr lang="en-GB" sz="2400" dirty="0"/>
              <a:t>Discuss norms of conduct in the international classroom.  </a:t>
            </a:r>
          </a:p>
          <a:p>
            <a:pPr marL="719138" indent="-719138"/>
            <a:r>
              <a:rPr lang="en-GB" sz="2400" dirty="0"/>
              <a:t>Encourage a perception of English as a lingua franca.  Relate to future roles in the global workplace.</a:t>
            </a:r>
          </a:p>
          <a:p>
            <a:pPr marL="719138" indent="-719138"/>
            <a:r>
              <a:rPr lang="en-GB" sz="2400" dirty="0"/>
              <a:t>Provide process language for discussions; language for repair, clarification, dissent, qualified agreement.  Reduce sensitivity to accent.</a:t>
            </a:r>
          </a:p>
          <a:p>
            <a:pPr marL="719138" indent="-719138"/>
            <a:r>
              <a:rPr lang="en-GB" sz="2400" dirty="0"/>
              <a:t>Encourage students to evaluate how their perceptions are evolving as a result of increased multicultural contact.  </a:t>
            </a:r>
          </a:p>
          <a:p>
            <a:pPr marL="719138" indent="-719138"/>
            <a:r>
              <a:rPr lang="en-GB" sz="2400" dirty="0"/>
              <a:t>Consider a role for </a:t>
            </a:r>
            <a:r>
              <a:rPr lang="en-GB" sz="2400" dirty="0" err="1"/>
              <a:t>translanguaging</a:t>
            </a:r>
            <a:r>
              <a:rPr lang="en-GB" sz="2400" dirty="0"/>
              <a:t> in helping students to understand and potentially show their understanding of content.</a:t>
            </a:r>
          </a:p>
        </p:txBody>
      </p:sp>
    </p:spTree>
    <p:extLst>
      <p:ext uri="{BB962C8B-B14F-4D97-AF65-F5344CB8AC3E}">
        <p14:creationId xmlns:p14="http://schemas.microsoft.com/office/powerpoint/2010/main" val="200161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CF237-B847-87C3-3877-3F474FD062EE}"/>
              </a:ext>
            </a:extLst>
          </p:cNvPr>
          <p:cNvSpPr>
            <a:spLocks noGrp="1"/>
          </p:cNvSpPr>
          <p:nvPr>
            <p:ph type="title"/>
          </p:nvPr>
        </p:nvSpPr>
        <p:spPr/>
        <p:txBody>
          <a:bodyPr/>
          <a:lstStyle/>
          <a:p>
            <a:r>
              <a:rPr lang="en-GB" b="1" dirty="0"/>
              <a:t>Summary</a:t>
            </a:r>
          </a:p>
        </p:txBody>
      </p:sp>
      <p:sp>
        <p:nvSpPr>
          <p:cNvPr id="3" name="Content Placeholder 2">
            <a:extLst>
              <a:ext uri="{FF2B5EF4-FFF2-40B4-BE49-F238E27FC236}">
                <a16:creationId xmlns:a16="http://schemas.microsoft.com/office/drawing/2014/main" id="{052365F0-79D3-ACA1-B0D6-FC8BA925905E}"/>
              </a:ext>
            </a:extLst>
          </p:cNvPr>
          <p:cNvSpPr>
            <a:spLocks noGrp="1"/>
          </p:cNvSpPr>
          <p:nvPr>
            <p:ph idx="1"/>
          </p:nvPr>
        </p:nvSpPr>
        <p:spPr/>
        <p:txBody>
          <a:bodyPr/>
          <a:lstStyle/>
          <a:p>
            <a:r>
              <a:rPr lang="en-GB" dirty="0"/>
              <a:t>Build rapport with activities - keep it going throughout the term.</a:t>
            </a:r>
          </a:p>
          <a:p>
            <a:r>
              <a:rPr lang="en-GB" dirty="0"/>
              <a:t>Encourage a ‘can-do’ mentality and help students to feel in control of their learning paths.</a:t>
            </a:r>
          </a:p>
          <a:p>
            <a:r>
              <a:rPr lang="en-GB" dirty="0"/>
              <a:t>Use movement (but not framed in terms of multiple intelligences).</a:t>
            </a:r>
          </a:p>
          <a:p>
            <a:r>
              <a:rPr lang="en-GB" dirty="0"/>
              <a:t>Never say ‘because that’s the way it is’.</a:t>
            </a:r>
          </a:p>
          <a:p>
            <a:r>
              <a:rPr lang="en-GB" dirty="0"/>
              <a:t>Facilitate intercultural understanding and communication skills.</a:t>
            </a:r>
          </a:p>
          <a:p>
            <a:pPr marL="0" indent="0">
              <a:buNone/>
            </a:pPr>
            <a:endParaRPr lang="en-GB" dirty="0"/>
          </a:p>
        </p:txBody>
      </p:sp>
    </p:spTree>
    <p:extLst>
      <p:ext uri="{BB962C8B-B14F-4D97-AF65-F5344CB8AC3E}">
        <p14:creationId xmlns:p14="http://schemas.microsoft.com/office/powerpoint/2010/main" val="1890588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66988-3A8F-F727-7AF0-C0CB50CF7A4D}"/>
              </a:ext>
            </a:extLst>
          </p:cNvPr>
          <p:cNvSpPr>
            <a:spLocks noGrp="1"/>
          </p:cNvSpPr>
          <p:nvPr>
            <p:ph type="title"/>
          </p:nvPr>
        </p:nvSpPr>
        <p:spPr>
          <a:xfrm>
            <a:off x="838200" y="182245"/>
            <a:ext cx="10515600" cy="1325563"/>
          </a:xfrm>
        </p:spPr>
        <p:txBody>
          <a:bodyPr>
            <a:normAutofit/>
          </a:bodyPr>
          <a:lstStyle/>
          <a:p>
            <a:r>
              <a:rPr lang="en-US" sz="4000" b="1" dirty="0"/>
              <a:t>References</a:t>
            </a:r>
          </a:p>
        </p:txBody>
      </p:sp>
      <p:sp>
        <p:nvSpPr>
          <p:cNvPr id="5" name="TextBox 4">
            <a:extLst>
              <a:ext uri="{FF2B5EF4-FFF2-40B4-BE49-F238E27FC236}">
                <a16:creationId xmlns:a16="http://schemas.microsoft.com/office/drawing/2014/main" id="{DA0172FA-0403-9E62-C307-01FA107EE45C}"/>
              </a:ext>
            </a:extLst>
          </p:cNvPr>
          <p:cNvSpPr txBox="1"/>
          <p:nvPr/>
        </p:nvSpPr>
        <p:spPr>
          <a:xfrm>
            <a:off x="838200" y="1410355"/>
            <a:ext cx="11353800" cy="5478423"/>
          </a:xfrm>
          <a:prstGeom prst="rect">
            <a:avLst/>
          </a:prstGeom>
          <a:noFill/>
        </p:spPr>
        <p:txBody>
          <a:bodyPr wrap="square">
            <a:spAutoFit/>
          </a:bodyPr>
          <a:lstStyle/>
          <a:p>
            <a:pPr algn="l" rtl="0">
              <a:spcBef>
                <a:spcPts val="0"/>
              </a:spcBef>
              <a:spcAft>
                <a:spcPts val="1200"/>
              </a:spcAft>
            </a:pPr>
            <a:r>
              <a:rPr lang="en-GB" sz="1800" b="0" i="0" u="none" strike="noStrike" dirty="0">
                <a:solidFill>
                  <a:srgbClr val="595959"/>
                </a:solidFill>
                <a:effectLst/>
                <a:latin typeface="Arial" panose="020B0604020202020204" pitchFamily="34" charset="0"/>
              </a:rPr>
              <a:t>Blanchette </a:t>
            </a:r>
            <a:r>
              <a:rPr lang="en-GB" sz="1800" b="0" i="0" u="none" strike="noStrike" dirty="0" err="1">
                <a:solidFill>
                  <a:srgbClr val="595959"/>
                </a:solidFill>
                <a:effectLst/>
                <a:latin typeface="Arial" panose="020B0604020202020204" pitchFamily="34" charset="0"/>
              </a:rPr>
              <a:t>Sarrasin</a:t>
            </a:r>
            <a:r>
              <a:rPr lang="en-GB" sz="1800" b="0" i="0" u="none" strike="noStrike" dirty="0">
                <a:solidFill>
                  <a:srgbClr val="595959"/>
                </a:solidFill>
                <a:effectLst/>
                <a:latin typeface="Arial" panose="020B0604020202020204" pitchFamily="34" charset="0"/>
              </a:rPr>
              <a:t>, J., </a:t>
            </a:r>
            <a:r>
              <a:rPr lang="en-GB" sz="1800" b="0" i="0" u="none" strike="noStrike" dirty="0" err="1">
                <a:solidFill>
                  <a:srgbClr val="595959"/>
                </a:solidFill>
                <a:effectLst/>
                <a:latin typeface="Arial" panose="020B0604020202020204" pitchFamily="34" charset="0"/>
              </a:rPr>
              <a:t>Riopel</a:t>
            </a:r>
            <a:r>
              <a:rPr lang="en-GB" sz="1800" b="0" i="0" u="none" strike="noStrike" dirty="0">
                <a:solidFill>
                  <a:srgbClr val="595959"/>
                </a:solidFill>
                <a:effectLst/>
                <a:latin typeface="Arial" panose="020B0604020202020204" pitchFamily="34" charset="0"/>
              </a:rPr>
              <a:t>, M., and Masson, S (2019) ‘Neuromyths and their origin among teachers in Quebec’ </a:t>
            </a:r>
            <a:r>
              <a:rPr lang="en-GB" sz="1800" b="0" i="1" u="none" strike="noStrike" dirty="0">
                <a:solidFill>
                  <a:srgbClr val="595959"/>
                </a:solidFill>
                <a:effectLst/>
                <a:latin typeface="Arial" panose="020B0604020202020204" pitchFamily="34" charset="0"/>
              </a:rPr>
              <a:t>Mind, Brain, and Education</a:t>
            </a:r>
            <a:r>
              <a:rPr lang="en-GB" sz="1800" b="0" i="0" u="none" strike="noStrike" dirty="0">
                <a:solidFill>
                  <a:srgbClr val="595959"/>
                </a:solidFill>
                <a:effectLst/>
                <a:latin typeface="Arial" panose="020B0604020202020204" pitchFamily="34" charset="0"/>
              </a:rPr>
              <a:t>, 13(2), 100-109.</a:t>
            </a:r>
            <a:endParaRPr lang="en-GB" b="0" i="0" u="none" strike="noStrike" dirty="0">
              <a:solidFill>
                <a:srgbClr val="000000"/>
              </a:solidFill>
              <a:effectLst/>
            </a:endParaRPr>
          </a:p>
          <a:p>
            <a:pPr algn="l" rtl="0">
              <a:spcBef>
                <a:spcPts val="0"/>
              </a:spcBef>
              <a:spcAft>
                <a:spcPts val="1200"/>
              </a:spcAft>
            </a:pPr>
            <a:r>
              <a:rPr lang="en-GB" sz="1800" b="0" i="0" u="none" strike="noStrike" dirty="0">
                <a:solidFill>
                  <a:srgbClr val="595959"/>
                </a:solidFill>
                <a:effectLst/>
                <a:latin typeface="Arial" panose="020B0604020202020204" pitchFamily="34" charset="0"/>
              </a:rPr>
              <a:t>Chisholm, A., and Spencer, B. (2017) ‘Let’s get moving!: Eight ways to teach information literacy using </a:t>
            </a:r>
            <a:r>
              <a:rPr lang="en-GB" sz="1800" b="0" i="0" u="none" strike="noStrike" dirty="0" err="1">
                <a:solidFill>
                  <a:srgbClr val="595959"/>
                </a:solidFill>
                <a:effectLst/>
                <a:latin typeface="Arial" panose="020B0604020202020204" pitchFamily="34" charset="0"/>
              </a:rPr>
              <a:t>kinesthetic</a:t>
            </a:r>
            <a:r>
              <a:rPr lang="en-GB" sz="1800" b="0" i="0" u="none" strike="noStrike" dirty="0">
                <a:solidFill>
                  <a:srgbClr val="595959"/>
                </a:solidFill>
                <a:effectLst/>
                <a:latin typeface="Arial" panose="020B0604020202020204" pitchFamily="34" charset="0"/>
              </a:rPr>
              <a:t> activities’ </a:t>
            </a:r>
            <a:r>
              <a:rPr lang="en-GB" sz="1800" b="0" i="1" u="none" strike="noStrike" dirty="0">
                <a:solidFill>
                  <a:srgbClr val="595959"/>
                </a:solidFill>
                <a:effectLst/>
                <a:latin typeface="Arial" panose="020B0604020202020204" pitchFamily="34" charset="0"/>
              </a:rPr>
              <a:t>Pennsylvania Libraries: Research &amp; Practice</a:t>
            </a:r>
            <a:r>
              <a:rPr lang="en-GB" sz="1800" b="0" i="0" u="none" strike="noStrike" dirty="0">
                <a:solidFill>
                  <a:srgbClr val="595959"/>
                </a:solidFill>
                <a:effectLst/>
                <a:latin typeface="Arial" panose="020B0604020202020204" pitchFamily="34" charset="0"/>
              </a:rPr>
              <a:t>, 5(1), 26-34.</a:t>
            </a:r>
          </a:p>
          <a:p>
            <a:pPr algn="l" rtl="0">
              <a:spcBef>
                <a:spcPts val="0"/>
              </a:spcBef>
              <a:spcAft>
                <a:spcPts val="1200"/>
              </a:spcAft>
            </a:pPr>
            <a:r>
              <a:rPr lang="en-GB" b="0" i="0" u="none" strike="noStrike" dirty="0">
                <a:solidFill>
                  <a:srgbClr val="595959"/>
                </a:solidFill>
                <a:effectLst/>
                <a:latin typeface="Arial" panose="020B0604020202020204" pitchFamily="34" charset="0"/>
              </a:rPr>
              <a:t>Baker, W.</a:t>
            </a:r>
            <a:r>
              <a:rPr lang="en-GB" dirty="0">
                <a:solidFill>
                  <a:srgbClr val="595959"/>
                </a:solidFill>
                <a:latin typeface="Arial" panose="020B0604020202020204" pitchFamily="34" charset="0"/>
              </a:rPr>
              <a:t> (2022). Intercultural and transcultural awareness in language teaching.  Cambridge: Cambridge University Press.</a:t>
            </a:r>
            <a:endParaRPr lang="en-GB" b="0" i="0" u="none" strike="noStrike" dirty="0">
              <a:solidFill>
                <a:srgbClr val="000000"/>
              </a:solidFill>
              <a:effectLst/>
            </a:endParaRPr>
          </a:p>
          <a:p>
            <a:pPr algn="l" rtl="0">
              <a:spcBef>
                <a:spcPts val="0"/>
              </a:spcBef>
              <a:spcAft>
                <a:spcPts val="1200"/>
              </a:spcAft>
            </a:pPr>
            <a:r>
              <a:rPr lang="en-GB" sz="1800" b="0" i="0" u="none" strike="noStrike" dirty="0">
                <a:solidFill>
                  <a:srgbClr val="595959"/>
                </a:solidFill>
                <a:effectLst/>
                <a:latin typeface="Arial" panose="020B0604020202020204" pitchFamily="34" charset="0"/>
              </a:rPr>
              <a:t>Gardner, H. (1983) </a:t>
            </a:r>
            <a:r>
              <a:rPr lang="en-GB" sz="1800" b="0" i="1" u="none" strike="noStrike" dirty="0">
                <a:solidFill>
                  <a:srgbClr val="595959"/>
                </a:solidFill>
                <a:effectLst/>
                <a:latin typeface="Arial" panose="020B0604020202020204" pitchFamily="34" charset="0"/>
              </a:rPr>
              <a:t>Frames of Mind: The Theory of Multiple Intelligences</a:t>
            </a:r>
            <a:r>
              <a:rPr lang="en-GB" sz="1800" b="0" i="0" u="none" strike="noStrike" dirty="0">
                <a:solidFill>
                  <a:srgbClr val="595959"/>
                </a:solidFill>
                <a:effectLst/>
                <a:latin typeface="Arial" panose="020B0604020202020204" pitchFamily="34" charset="0"/>
              </a:rPr>
              <a:t>, New York: Basic Books.</a:t>
            </a:r>
            <a:endParaRPr lang="en-GB" b="0" i="0" u="none" strike="noStrike" dirty="0">
              <a:solidFill>
                <a:srgbClr val="000000"/>
              </a:solidFill>
              <a:effectLst/>
            </a:endParaRPr>
          </a:p>
          <a:p>
            <a:pPr algn="l" rtl="0">
              <a:spcBef>
                <a:spcPts val="0"/>
              </a:spcBef>
              <a:spcAft>
                <a:spcPts val="1200"/>
              </a:spcAft>
            </a:pPr>
            <a:r>
              <a:rPr lang="en-GB" sz="1800" b="0" i="0" u="none" strike="noStrike" dirty="0">
                <a:solidFill>
                  <a:srgbClr val="595959"/>
                </a:solidFill>
                <a:effectLst/>
                <a:latin typeface="Arial" panose="020B0604020202020204" pitchFamily="34" charset="0"/>
              </a:rPr>
              <a:t>Massa, L.J. and Mayer, R.E. (2006) ‘Testing the ATI hypothesis: Should multimedia instruction accommodate verbalizer-visualizer cognitive style?’ </a:t>
            </a:r>
            <a:r>
              <a:rPr lang="en-GB" sz="1800" b="0" i="1" u="none" strike="noStrike" dirty="0">
                <a:solidFill>
                  <a:srgbClr val="595959"/>
                </a:solidFill>
                <a:effectLst/>
                <a:latin typeface="Arial" panose="020B0604020202020204" pitchFamily="34" charset="0"/>
              </a:rPr>
              <a:t>Learning and Individual Differences</a:t>
            </a:r>
            <a:r>
              <a:rPr lang="en-GB" sz="1800" b="0" i="0" u="none" strike="noStrike" dirty="0">
                <a:solidFill>
                  <a:srgbClr val="595959"/>
                </a:solidFill>
                <a:effectLst/>
                <a:latin typeface="Arial" panose="020B0604020202020204" pitchFamily="34" charset="0"/>
              </a:rPr>
              <a:t>, 16(4), pp.321-335.</a:t>
            </a:r>
            <a:endParaRPr lang="en-GB" b="0" i="0" u="none" strike="noStrike" dirty="0">
              <a:solidFill>
                <a:srgbClr val="000000"/>
              </a:solidFill>
              <a:effectLst/>
            </a:endParaRPr>
          </a:p>
          <a:p>
            <a:pPr algn="l" rtl="0">
              <a:spcBef>
                <a:spcPts val="0"/>
              </a:spcBef>
              <a:spcAft>
                <a:spcPts val="1200"/>
              </a:spcAft>
            </a:pPr>
            <a:r>
              <a:rPr lang="en-GB" sz="1800" b="0" i="0" u="none" strike="noStrike" dirty="0">
                <a:solidFill>
                  <a:srgbClr val="595959"/>
                </a:solidFill>
                <a:effectLst/>
                <a:latin typeface="Arial" panose="020B0604020202020204" pitchFamily="34" charset="0"/>
              </a:rPr>
              <a:t>May, P. (2000).  </a:t>
            </a:r>
            <a:r>
              <a:rPr lang="en-GB" sz="1800" b="0" i="1" u="none" strike="noStrike" dirty="0">
                <a:solidFill>
                  <a:srgbClr val="595959"/>
                </a:solidFill>
                <a:effectLst/>
                <a:latin typeface="Arial" panose="020B0604020202020204" pitchFamily="34" charset="0"/>
              </a:rPr>
              <a:t>Exam Classes</a:t>
            </a:r>
            <a:r>
              <a:rPr lang="en-GB" sz="1800" b="0" i="0" u="none" strike="noStrike" dirty="0">
                <a:solidFill>
                  <a:srgbClr val="595959"/>
                </a:solidFill>
                <a:effectLst/>
                <a:latin typeface="Arial" panose="020B0604020202020204" pitchFamily="34" charset="0"/>
              </a:rPr>
              <a:t>.  Oxford: Oxford University Press</a:t>
            </a:r>
          </a:p>
          <a:p>
            <a:pPr algn="l" rtl="0">
              <a:spcBef>
                <a:spcPts val="0"/>
              </a:spcBef>
              <a:spcAft>
                <a:spcPts val="1200"/>
              </a:spcAft>
            </a:pPr>
            <a:r>
              <a:rPr lang="en-GB" sz="1800" b="0" i="0" u="none" strike="noStrike" dirty="0">
                <a:solidFill>
                  <a:srgbClr val="595959"/>
                </a:solidFill>
                <a:effectLst/>
                <a:latin typeface="Arial" panose="020B0604020202020204" pitchFamily="34" charset="0"/>
              </a:rPr>
              <a:t>Mercer, S. and </a:t>
            </a:r>
            <a:r>
              <a:rPr lang="en-GB" sz="1800" b="0" i="0" u="none" strike="noStrike" dirty="0" err="1">
                <a:solidFill>
                  <a:srgbClr val="595959"/>
                </a:solidFill>
                <a:effectLst/>
                <a:latin typeface="Arial" panose="020B0604020202020204" pitchFamily="34" charset="0"/>
              </a:rPr>
              <a:t>Dornyei</a:t>
            </a:r>
            <a:r>
              <a:rPr lang="en-GB" sz="1800" b="0" i="0" u="none" strike="noStrike" dirty="0">
                <a:solidFill>
                  <a:srgbClr val="595959"/>
                </a:solidFill>
                <a:effectLst/>
                <a:latin typeface="Arial" panose="020B0604020202020204" pitchFamily="34" charset="0"/>
              </a:rPr>
              <a:t>, Z. (2020)  </a:t>
            </a:r>
            <a:r>
              <a:rPr lang="en-GB" sz="1800" b="0" i="1" u="none" strike="noStrike" dirty="0">
                <a:solidFill>
                  <a:srgbClr val="595959"/>
                </a:solidFill>
                <a:effectLst/>
                <a:latin typeface="Arial" panose="020B0604020202020204" pitchFamily="34" charset="0"/>
              </a:rPr>
              <a:t>Engaging learners in contemporary classrooms</a:t>
            </a:r>
            <a:r>
              <a:rPr lang="en-GB" sz="1800" b="0" i="0" u="none" strike="noStrike" dirty="0">
                <a:solidFill>
                  <a:srgbClr val="595959"/>
                </a:solidFill>
                <a:effectLst/>
                <a:latin typeface="Arial" panose="020B0604020202020204" pitchFamily="34" charset="0"/>
              </a:rPr>
              <a:t>. Cambridge: Cambridge University Press</a:t>
            </a:r>
            <a:endParaRPr lang="en-GB" b="0" i="0" u="none" strike="noStrike" dirty="0">
              <a:solidFill>
                <a:srgbClr val="000000"/>
              </a:solidFill>
              <a:effectLst/>
            </a:endParaRPr>
          </a:p>
          <a:p>
            <a:pPr>
              <a:spcAft>
                <a:spcPts val="1200"/>
              </a:spcAft>
            </a:pPr>
            <a:r>
              <a:rPr lang="en-GB" sz="1800" b="0" i="0" u="none" strike="noStrike" dirty="0">
                <a:solidFill>
                  <a:srgbClr val="595959"/>
                </a:solidFill>
                <a:effectLst/>
                <a:latin typeface="Arial" panose="020B0604020202020204" pitchFamily="34" charset="0"/>
              </a:rPr>
              <a:t>Warne, R. T. (2020) </a:t>
            </a:r>
            <a:r>
              <a:rPr lang="en-GB" sz="1800" b="0" i="1" u="none" strike="noStrike" dirty="0">
                <a:solidFill>
                  <a:srgbClr val="595959"/>
                </a:solidFill>
                <a:effectLst/>
                <a:latin typeface="Arial" panose="020B0604020202020204" pitchFamily="34" charset="0"/>
              </a:rPr>
              <a:t>In the know: Debunking 35 myths about human intelligence</a:t>
            </a:r>
            <a:r>
              <a:rPr lang="en-GB" dirty="0">
                <a:solidFill>
                  <a:srgbClr val="595959"/>
                </a:solidFill>
                <a:latin typeface="Arial" panose="020B0604020202020204" pitchFamily="34" charset="0"/>
              </a:rPr>
              <a:t>.  Cambridge: </a:t>
            </a:r>
            <a:r>
              <a:rPr lang="en-GB" sz="1800" b="0" i="0" u="none" strike="noStrike" dirty="0">
                <a:solidFill>
                  <a:srgbClr val="595959"/>
                </a:solidFill>
                <a:effectLst/>
                <a:latin typeface="Arial" panose="020B0604020202020204" pitchFamily="34" charset="0"/>
              </a:rPr>
              <a:t>Cambridge University Press.</a:t>
            </a:r>
          </a:p>
          <a:p>
            <a:pPr algn="l" rtl="0">
              <a:spcBef>
                <a:spcPts val="0"/>
              </a:spcBef>
              <a:spcAft>
                <a:spcPts val="1200"/>
              </a:spcAft>
            </a:pPr>
            <a:endParaRPr lang="en-GB" b="0" i="0" u="none" strike="noStrike" dirty="0">
              <a:solidFill>
                <a:srgbClr val="000000"/>
              </a:solidFill>
              <a:effectLst/>
            </a:endParaRPr>
          </a:p>
        </p:txBody>
      </p:sp>
    </p:spTree>
    <p:extLst>
      <p:ext uri="{BB962C8B-B14F-4D97-AF65-F5344CB8AC3E}">
        <p14:creationId xmlns:p14="http://schemas.microsoft.com/office/powerpoint/2010/main" val="4180395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712EA-11D9-40B4-B302-A927280D6E06}"/>
              </a:ext>
            </a:extLst>
          </p:cNvPr>
          <p:cNvSpPr>
            <a:spLocks noGrp="1"/>
          </p:cNvSpPr>
          <p:nvPr>
            <p:ph type="title"/>
          </p:nvPr>
        </p:nvSpPr>
        <p:spPr/>
        <p:txBody>
          <a:bodyPr/>
          <a:lstStyle/>
          <a:p>
            <a:r>
              <a:rPr lang="en-GB" dirty="0"/>
              <a:t>Questions?</a:t>
            </a:r>
          </a:p>
        </p:txBody>
      </p:sp>
    </p:spTree>
    <p:extLst>
      <p:ext uri="{BB962C8B-B14F-4D97-AF65-F5344CB8AC3E}">
        <p14:creationId xmlns:p14="http://schemas.microsoft.com/office/powerpoint/2010/main" val="2715833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6C6CE-5AA4-4DFE-947F-DAAFC941FE0E}"/>
              </a:ext>
            </a:extLst>
          </p:cNvPr>
          <p:cNvSpPr>
            <a:spLocks noGrp="1"/>
          </p:cNvSpPr>
          <p:nvPr>
            <p:ph type="title"/>
          </p:nvPr>
        </p:nvSpPr>
        <p:spPr/>
        <p:txBody>
          <a:bodyPr/>
          <a:lstStyle/>
          <a:p>
            <a:r>
              <a:rPr lang="en-GB" b="1" dirty="0"/>
              <a:t>Glossary</a:t>
            </a:r>
          </a:p>
        </p:txBody>
      </p:sp>
      <p:sp>
        <p:nvSpPr>
          <p:cNvPr id="3" name="Content Placeholder 2">
            <a:extLst>
              <a:ext uri="{FF2B5EF4-FFF2-40B4-BE49-F238E27FC236}">
                <a16:creationId xmlns:a16="http://schemas.microsoft.com/office/drawing/2014/main" id="{8FA1CC4F-0A7B-4C07-BCDC-EA0646F67AC3}"/>
              </a:ext>
            </a:extLst>
          </p:cNvPr>
          <p:cNvSpPr>
            <a:spLocks noGrp="1"/>
          </p:cNvSpPr>
          <p:nvPr>
            <p:ph idx="1"/>
          </p:nvPr>
        </p:nvSpPr>
        <p:spPr>
          <a:xfrm>
            <a:off x="838200" y="1420676"/>
            <a:ext cx="10515600" cy="5437324"/>
          </a:xfrm>
        </p:spPr>
        <p:txBody>
          <a:bodyPr>
            <a:normAutofit/>
          </a:bodyPr>
          <a:lstStyle/>
          <a:p>
            <a:pPr marL="0" indent="0">
              <a:buNone/>
            </a:pPr>
            <a:r>
              <a:rPr lang="en-GB" sz="1800" b="1" dirty="0"/>
              <a:t>Affective filter</a:t>
            </a:r>
            <a:r>
              <a:rPr lang="en-GB" sz="1800" dirty="0"/>
              <a:t>:  a term coined by Krashen to describe the negative feelings students may have which affect their ability to learn.</a:t>
            </a:r>
          </a:p>
          <a:p>
            <a:pPr marL="0" indent="0">
              <a:buNone/>
            </a:pPr>
            <a:r>
              <a:rPr lang="en-GB" sz="1800" b="1" dirty="0"/>
              <a:t>Agency: </a:t>
            </a:r>
            <a:r>
              <a:rPr lang="en-GB" sz="1800" dirty="0"/>
              <a:t>understanding of what is required to achieve a goal and a sense of control over and ownership of the process.</a:t>
            </a:r>
          </a:p>
          <a:p>
            <a:pPr marL="0" indent="0">
              <a:buNone/>
            </a:pPr>
            <a:r>
              <a:rPr lang="en-GB" sz="1800" b="1" dirty="0"/>
              <a:t>Growth mindset: </a:t>
            </a:r>
            <a:r>
              <a:rPr lang="en-GB" sz="1800" dirty="0"/>
              <a:t>a belief that you have the ability to develop and improve your skill set through application and constructive response to feedback.</a:t>
            </a:r>
          </a:p>
          <a:p>
            <a:pPr marL="0" indent="0">
              <a:buNone/>
            </a:pPr>
            <a:r>
              <a:rPr lang="en-GB" sz="1800" b="1" dirty="0"/>
              <a:t>Kinaesthetic</a:t>
            </a:r>
            <a:r>
              <a:rPr lang="en-GB" sz="1800" dirty="0"/>
              <a:t>:  learning through physical activity.</a:t>
            </a:r>
          </a:p>
          <a:p>
            <a:pPr marL="0" indent="0">
              <a:buNone/>
            </a:pPr>
            <a:r>
              <a:rPr lang="en-GB" sz="1800" b="1" dirty="0"/>
              <a:t>Modalities</a:t>
            </a:r>
            <a:r>
              <a:rPr lang="en-GB" sz="1800" dirty="0"/>
              <a:t>: different ways in which people receive or store information e.g. visual, auditory, kinaesthetic.  </a:t>
            </a:r>
          </a:p>
          <a:p>
            <a:pPr marL="0" indent="0">
              <a:buNone/>
            </a:pPr>
            <a:r>
              <a:rPr lang="en-GB" sz="1800" b="1" dirty="0"/>
              <a:t>Multiple intelligences: </a:t>
            </a:r>
            <a:r>
              <a:rPr lang="en-GB" sz="1800" dirty="0"/>
              <a:t>a theory closely connected with Gardner and related to the way students learn and acquire information.  Everyone has a range of ‘intelligences’ e.g. musical, linguistic, visual-spatial and the way they learn may be enhanced according to the mode in which information is presented.</a:t>
            </a:r>
          </a:p>
          <a:p>
            <a:pPr marL="0" indent="0">
              <a:buNone/>
            </a:pPr>
            <a:r>
              <a:rPr lang="en-GB" sz="1800" b="1" dirty="0"/>
              <a:t>Passive learning: </a:t>
            </a:r>
            <a:r>
              <a:rPr lang="en-GB" sz="1800" dirty="0"/>
              <a:t>learning where students, for example, receive information from a teacher but produce or are not expected to produce any output related to the content.</a:t>
            </a:r>
            <a:endParaRPr lang="en-GB" sz="1800" b="1" dirty="0"/>
          </a:p>
          <a:p>
            <a:pPr marL="0" indent="0">
              <a:buNone/>
            </a:pPr>
            <a:r>
              <a:rPr lang="en-GB" sz="1800" b="1" dirty="0" err="1"/>
              <a:t>Translanguaging</a:t>
            </a:r>
            <a:r>
              <a:rPr lang="en-GB" sz="1800" b="1" dirty="0"/>
              <a:t>: </a:t>
            </a:r>
            <a:r>
              <a:rPr lang="en-GB" sz="1800" dirty="0"/>
              <a:t>educational practices that allow students to use the full range of linguistic resources at their disposal to learn or express understanding of content.</a:t>
            </a:r>
            <a:endParaRPr lang="en-GB" sz="1800" b="1" dirty="0"/>
          </a:p>
          <a:p>
            <a:pPr marL="0" indent="0">
              <a:buNone/>
            </a:pPr>
            <a:endParaRPr lang="en-GB" sz="1800" b="1" dirty="0"/>
          </a:p>
        </p:txBody>
      </p:sp>
    </p:spTree>
    <p:extLst>
      <p:ext uri="{BB962C8B-B14F-4D97-AF65-F5344CB8AC3E}">
        <p14:creationId xmlns:p14="http://schemas.microsoft.com/office/powerpoint/2010/main" val="3146617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784</TotalTime>
  <Words>1851</Words>
  <Application>Microsoft Office PowerPoint</Application>
  <PresentationFormat>Widescreen</PresentationFormat>
  <Paragraphs>196</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Wingdings</vt:lpstr>
      <vt:lpstr>Office Theme</vt:lpstr>
      <vt:lpstr>PowerPoint Presentation</vt:lpstr>
      <vt:lpstr>Introduction</vt:lpstr>
      <vt:lpstr>Introduction</vt:lpstr>
      <vt:lpstr>Building rapport</vt:lpstr>
      <vt:lpstr>Building rapport</vt:lpstr>
      <vt:lpstr>Building rapport</vt:lpstr>
      <vt:lpstr>Building rapport</vt:lpstr>
      <vt:lpstr>Building rapport</vt:lpstr>
      <vt:lpstr>Building rapport</vt:lpstr>
      <vt:lpstr>Movement</vt:lpstr>
      <vt:lpstr>Movement</vt:lpstr>
      <vt:lpstr>Movement </vt:lpstr>
      <vt:lpstr>Movement - activities</vt:lpstr>
      <vt:lpstr>Learner empowerment</vt:lpstr>
      <vt:lpstr>Learner empowerment</vt:lpstr>
      <vt:lpstr>Learner empowerment</vt:lpstr>
      <vt:lpstr>Learner empowerment</vt:lpstr>
      <vt:lpstr>Learner empowerment – choice boards</vt:lpstr>
      <vt:lpstr>Signposting</vt:lpstr>
      <vt:lpstr>Signposting – clear learning objectives</vt:lpstr>
      <vt:lpstr>Signposting – explain everything</vt:lpstr>
      <vt:lpstr>Embracing multiculturalism</vt:lpstr>
      <vt:lpstr>Embracing multiculturalism</vt:lpstr>
      <vt:lpstr>Summary</vt:lpstr>
      <vt:lpstr>References</vt:lpstr>
      <vt:lpstr>Questions?</vt:lpstr>
      <vt:lpstr>Glossary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Yvonne Leonard</dc:creator>
  <cp:lastModifiedBy>Yvonne Leonard</cp:lastModifiedBy>
  <cp:revision>53</cp:revision>
  <cp:lastPrinted>2023-06-25T11:20:33Z</cp:lastPrinted>
  <dcterms:created xsi:type="dcterms:W3CDTF">2023-06-25T10:31:21Z</dcterms:created>
  <dcterms:modified xsi:type="dcterms:W3CDTF">2023-06-28T21:35:41Z</dcterms:modified>
</cp:coreProperties>
</file>